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olors1.xml" ContentType="application/vnd.ms-office.chartcolorstyl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charts/style1.xml" ContentType="application/vnd.ms-office.chartstyl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9"/>
  </p:notesMasterIdLst>
  <p:handoutMasterIdLst>
    <p:handoutMasterId r:id="rId30"/>
  </p:handoutMasterIdLst>
  <p:sldIdLst>
    <p:sldId id="256" r:id="rId2"/>
    <p:sldId id="359" r:id="rId3"/>
    <p:sldId id="328" r:id="rId4"/>
    <p:sldId id="331" r:id="rId5"/>
    <p:sldId id="333" r:id="rId6"/>
    <p:sldId id="332" r:id="rId7"/>
    <p:sldId id="335" r:id="rId8"/>
    <p:sldId id="342" r:id="rId9"/>
    <p:sldId id="264" r:id="rId10"/>
    <p:sldId id="324" r:id="rId11"/>
    <p:sldId id="327" r:id="rId12"/>
    <p:sldId id="346" r:id="rId13"/>
    <p:sldId id="347" r:id="rId14"/>
    <p:sldId id="348" r:id="rId15"/>
    <p:sldId id="296" r:id="rId16"/>
    <p:sldId id="295" r:id="rId17"/>
    <p:sldId id="317" r:id="rId18"/>
    <p:sldId id="343" r:id="rId19"/>
    <p:sldId id="356" r:id="rId20"/>
    <p:sldId id="358" r:id="rId21"/>
    <p:sldId id="357" r:id="rId22"/>
    <p:sldId id="267" r:id="rId23"/>
    <p:sldId id="337" r:id="rId24"/>
    <p:sldId id="345" r:id="rId25"/>
    <p:sldId id="344" r:id="rId26"/>
    <p:sldId id="310" r:id="rId27"/>
    <p:sldId id="35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1923" autoAdjust="0"/>
    <p:restoredTop sz="90775" autoAdjust="0"/>
  </p:normalViewPr>
  <p:slideViewPr>
    <p:cSldViewPr snapToGrid="0">
      <p:cViewPr varScale="1">
        <p:scale>
          <a:sx n="99" d="100"/>
          <a:sy n="99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416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\Desktop\Flint%20data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\Desktop\Flint%20data_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scatterChart>
        <c:scatterStyle val="lineMarker"/>
        <c:ser>
          <c:idx val="4"/>
          <c:order val="0"/>
          <c:tx>
            <c:v>Data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'Pb-comparison'!$AD$3:$AD$176</c:f>
              <c:numCache>
                <c:formatCode>0.0</c:formatCode>
                <c:ptCount val="174"/>
                <c:pt idx="0">
                  <c:v>8.133000000000001</c:v>
                </c:pt>
                <c:pt idx="1">
                  <c:v>1.111</c:v>
                </c:pt>
                <c:pt idx="2" formatCode="#,##0.0">
                  <c:v>7.171</c:v>
                </c:pt>
                <c:pt idx="3">
                  <c:v>40.63</c:v>
                </c:pt>
                <c:pt idx="4" formatCode="#,##0.0">
                  <c:v>1.112</c:v>
                </c:pt>
                <c:pt idx="5">
                  <c:v>10.6</c:v>
                </c:pt>
                <c:pt idx="6" formatCode="#,##0.0">
                  <c:v>4.357999999999999</c:v>
                </c:pt>
                <c:pt idx="7" formatCode="#,##0.0">
                  <c:v>24.37</c:v>
                </c:pt>
                <c:pt idx="8" formatCode="#,##0.0">
                  <c:v>6.609</c:v>
                </c:pt>
                <c:pt idx="9">
                  <c:v>4.061999999999999</c:v>
                </c:pt>
                <c:pt idx="10" formatCode="#,##0.0">
                  <c:v>2.484</c:v>
                </c:pt>
                <c:pt idx="11">
                  <c:v>1.29</c:v>
                </c:pt>
                <c:pt idx="12" formatCode="#,##0.0">
                  <c:v>0.5</c:v>
                </c:pt>
                <c:pt idx="13" formatCode="#,##0.0">
                  <c:v>2.911</c:v>
                </c:pt>
                <c:pt idx="14">
                  <c:v>16.52</c:v>
                </c:pt>
                <c:pt idx="15" formatCode="#,##0.0">
                  <c:v>1.984</c:v>
                </c:pt>
                <c:pt idx="16" formatCode="#,##0.0">
                  <c:v>5.366999999999999</c:v>
                </c:pt>
                <c:pt idx="17" formatCode="#,##0.0">
                  <c:v>66.88</c:v>
                </c:pt>
                <c:pt idx="18">
                  <c:v>20.41</c:v>
                </c:pt>
                <c:pt idx="19">
                  <c:v>109.6</c:v>
                </c:pt>
                <c:pt idx="20">
                  <c:v>2.774</c:v>
                </c:pt>
                <c:pt idx="21" formatCode="#,##0.0">
                  <c:v>0.5</c:v>
                </c:pt>
                <c:pt idx="22" formatCode="#,##0.0">
                  <c:v>0.5</c:v>
                </c:pt>
                <c:pt idx="23" formatCode="#,##0.0">
                  <c:v>2.448</c:v>
                </c:pt>
                <c:pt idx="24" formatCode="#,##0.0">
                  <c:v>5.508</c:v>
                </c:pt>
                <c:pt idx="25" formatCode="#,##0.0">
                  <c:v>1.293</c:v>
                </c:pt>
                <c:pt idx="26">
                  <c:v>4.698999999999999</c:v>
                </c:pt>
                <c:pt idx="27">
                  <c:v>6.093</c:v>
                </c:pt>
                <c:pt idx="28">
                  <c:v>2.576</c:v>
                </c:pt>
                <c:pt idx="29">
                  <c:v>2.362</c:v>
                </c:pt>
                <c:pt idx="30">
                  <c:v>3.058</c:v>
                </c:pt>
                <c:pt idx="31">
                  <c:v>2.423</c:v>
                </c:pt>
                <c:pt idx="32">
                  <c:v>4.47</c:v>
                </c:pt>
                <c:pt idx="33" formatCode="#,##0.0">
                  <c:v>1.793</c:v>
                </c:pt>
                <c:pt idx="34" formatCode="#,##0.0">
                  <c:v>0.5</c:v>
                </c:pt>
                <c:pt idx="35">
                  <c:v>7.636</c:v>
                </c:pt>
                <c:pt idx="36">
                  <c:v>3.158</c:v>
                </c:pt>
                <c:pt idx="37">
                  <c:v>105.3</c:v>
                </c:pt>
                <c:pt idx="38">
                  <c:v>4.476</c:v>
                </c:pt>
                <c:pt idx="39" formatCode="#,##0.0">
                  <c:v>2.828</c:v>
                </c:pt>
                <c:pt idx="40">
                  <c:v>2.481</c:v>
                </c:pt>
                <c:pt idx="41">
                  <c:v>11.52</c:v>
                </c:pt>
                <c:pt idx="42">
                  <c:v>11.93</c:v>
                </c:pt>
                <c:pt idx="43" formatCode="#,##0.0">
                  <c:v>10.96</c:v>
                </c:pt>
                <c:pt idx="44">
                  <c:v>1.229</c:v>
                </c:pt>
                <c:pt idx="45">
                  <c:v>6.053999999999999</c:v>
                </c:pt>
                <c:pt idx="46">
                  <c:v>31.14</c:v>
                </c:pt>
                <c:pt idx="47" formatCode="#,##0.0">
                  <c:v>102.7</c:v>
                </c:pt>
                <c:pt idx="48">
                  <c:v>1.38</c:v>
                </c:pt>
                <c:pt idx="49">
                  <c:v>1.132</c:v>
                </c:pt>
                <c:pt idx="50" formatCode="#,##0.0">
                  <c:v>0.5</c:v>
                </c:pt>
                <c:pt idx="51">
                  <c:v>8.561000000000003</c:v>
                </c:pt>
                <c:pt idx="52">
                  <c:v>75.82</c:v>
                </c:pt>
                <c:pt idx="53">
                  <c:v>5.152999999999999</c:v>
                </c:pt>
                <c:pt idx="54">
                  <c:v>138.8</c:v>
                </c:pt>
                <c:pt idx="55" formatCode="#,##0.0">
                  <c:v>0.5</c:v>
                </c:pt>
                <c:pt idx="56">
                  <c:v>7.244</c:v>
                </c:pt>
                <c:pt idx="57">
                  <c:v>1.621</c:v>
                </c:pt>
                <c:pt idx="58" formatCode="#,##0.0">
                  <c:v>0.5</c:v>
                </c:pt>
                <c:pt idx="59" formatCode="#,##0.0">
                  <c:v>2.525</c:v>
                </c:pt>
                <c:pt idx="60">
                  <c:v>9.408000000000001</c:v>
                </c:pt>
                <c:pt idx="61" formatCode="#,##0.0">
                  <c:v>0.5</c:v>
                </c:pt>
                <c:pt idx="62" formatCode="#,##0.0">
                  <c:v>1.403</c:v>
                </c:pt>
                <c:pt idx="63">
                  <c:v>5.654999999999999</c:v>
                </c:pt>
                <c:pt idx="64" formatCode="#,##0.0">
                  <c:v>9.766</c:v>
                </c:pt>
                <c:pt idx="65" formatCode="#,##0.0">
                  <c:v>4.689999999999999</c:v>
                </c:pt>
                <c:pt idx="66">
                  <c:v>4.065999999999999</c:v>
                </c:pt>
                <c:pt idx="67" formatCode="#,##0.0">
                  <c:v>0.5</c:v>
                </c:pt>
                <c:pt idx="68" formatCode="#,##0.0">
                  <c:v>2.054</c:v>
                </c:pt>
                <c:pt idx="69">
                  <c:v>6.877</c:v>
                </c:pt>
                <c:pt idx="70" formatCode="#,##0.0">
                  <c:v>0.5</c:v>
                </c:pt>
                <c:pt idx="71" formatCode="#,##0.0">
                  <c:v>59.01</c:v>
                </c:pt>
                <c:pt idx="72" formatCode="#,##0.0">
                  <c:v>0.5</c:v>
                </c:pt>
                <c:pt idx="73" formatCode="#,##0.0">
                  <c:v>15.87</c:v>
                </c:pt>
                <c:pt idx="74" formatCode="#,##0.0">
                  <c:v>5.666999999999999</c:v>
                </c:pt>
                <c:pt idx="75" formatCode="#,##0.0">
                  <c:v>5.343999999999999</c:v>
                </c:pt>
                <c:pt idx="76" formatCode="#,##0.0">
                  <c:v>0.5</c:v>
                </c:pt>
                <c:pt idx="77" formatCode="#,##0.0">
                  <c:v>2.273</c:v>
                </c:pt>
                <c:pt idx="78" formatCode="#,##0.0">
                  <c:v>43.19</c:v>
                </c:pt>
                <c:pt idx="79">
                  <c:v>66.24</c:v>
                </c:pt>
                <c:pt idx="80">
                  <c:v>1.799</c:v>
                </c:pt>
                <c:pt idx="81">
                  <c:v>2.672</c:v>
                </c:pt>
                <c:pt idx="82">
                  <c:v>3.741</c:v>
                </c:pt>
                <c:pt idx="83" formatCode="#,##0.0">
                  <c:v>2.325</c:v>
                </c:pt>
                <c:pt idx="84" formatCode="#,##0.0">
                  <c:v>1.966</c:v>
                </c:pt>
                <c:pt idx="85" formatCode="#,##0.0">
                  <c:v>1.959</c:v>
                </c:pt>
                <c:pt idx="86" formatCode="#,##0.0">
                  <c:v>11.2</c:v>
                </c:pt>
                <c:pt idx="87" formatCode="#,##0.0">
                  <c:v>5.667999999999999</c:v>
                </c:pt>
                <c:pt idx="88" formatCode="#,##0.0">
                  <c:v>6.261</c:v>
                </c:pt>
                <c:pt idx="89" formatCode="#,##0.0">
                  <c:v>4.797</c:v>
                </c:pt>
                <c:pt idx="90" formatCode="#,##0.0">
                  <c:v>7.208</c:v>
                </c:pt>
                <c:pt idx="91" formatCode="#,##0.0">
                  <c:v>8.713000000000001</c:v>
                </c:pt>
                <c:pt idx="92" formatCode="#,##0.0">
                  <c:v>2.544</c:v>
                </c:pt>
                <c:pt idx="93" formatCode="#,##0.0">
                  <c:v>10.32</c:v>
                </c:pt>
                <c:pt idx="94" formatCode="#,##0.0">
                  <c:v>32.85</c:v>
                </c:pt>
                <c:pt idx="95" formatCode="#,##0.0">
                  <c:v>12.87</c:v>
                </c:pt>
                <c:pt idx="96">
                  <c:v>2.435</c:v>
                </c:pt>
                <c:pt idx="97" formatCode="#,##0.0">
                  <c:v>11.0</c:v>
                </c:pt>
                <c:pt idx="98" formatCode="#,##0.0">
                  <c:v>6.219</c:v>
                </c:pt>
                <c:pt idx="99" formatCode="#,##0.0">
                  <c:v>8.755</c:v>
                </c:pt>
                <c:pt idx="100" formatCode="#,##0.0">
                  <c:v>3.262</c:v>
                </c:pt>
                <c:pt idx="101" formatCode="#,##0.0">
                  <c:v>2.267</c:v>
                </c:pt>
                <c:pt idx="102" formatCode="#,##0.0">
                  <c:v>27.02</c:v>
                </c:pt>
                <c:pt idx="103" formatCode="#,##0.0">
                  <c:v>0.5</c:v>
                </c:pt>
                <c:pt idx="104" formatCode="#,##0.0">
                  <c:v>2.85</c:v>
                </c:pt>
                <c:pt idx="105" formatCode="#,##0.0">
                  <c:v>1.852</c:v>
                </c:pt>
                <c:pt idx="106" formatCode="#,##0.0">
                  <c:v>5.35</c:v>
                </c:pt>
                <c:pt idx="107" formatCode="#,##0.0">
                  <c:v>15.55</c:v>
                </c:pt>
                <c:pt idx="108">
                  <c:v>26.64</c:v>
                </c:pt>
                <c:pt idx="109">
                  <c:v>20.22</c:v>
                </c:pt>
                <c:pt idx="110" formatCode="#,##0.0">
                  <c:v>18.86</c:v>
                </c:pt>
                <c:pt idx="111" formatCode="#,##0.0">
                  <c:v>2.815999999999999</c:v>
                </c:pt>
                <c:pt idx="112" formatCode="#,##0.0">
                  <c:v>27.45</c:v>
                </c:pt>
                <c:pt idx="113">
                  <c:v>4.681</c:v>
                </c:pt>
                <c:pt idx="114" formatCode="#,##0.0">
                  <c:v>11.57</c:v>
                </c:pt>
                <c:pt idx="115">
                  <c:v>6.556999999999999</c:v>
                </c:pt>
                <c:pt idx="116">
                  <c:v>158.0</c:v>
                </c:pt>
                <c:pt idx="117">
                  <c:v>11.47</c:v>
                </c:pt>
                <c:pt idx="118" formatCode="#,##0.0">
                  <c:v>0.5</c:v>
                </c:pt>
                <c:pt idx="119">
                  <c:v>1.152</c:v>
                </c:pt>
                <c:pt idx="120">
                  <c:v>10.74</c:v>
                </c:pt>
                <c:pt idx="121" formatCode="#,##0.0">
                  <c:v>3.889</c:v>
                </c:pt>
                <c:pt idx="122" formatCode="#,##0.0">
                  <c:v>2.149</c:v>
                </c:pt>
                <c:pt idx="123" formatCode="#,##0.0">
                  <c:v>7.087</c:v>
                </c:pt>
                <c:pt idx="124" formatCode="#,##0.0">
                  <c:v>1.329</c:v>
                </c:pt>
                <c:pt idx="125" formatCode="#,##0.0">
                  <c:v>6.186999999999999</c:v>
                </c:pt>
                <c:pt idx="126" formatCode="#,##0.0">
                  <c:v>9.290999999999998</c:v>
                </c:pt>
                <c:pt idx="127">
                  <c:v>4.562999999999999</c:v>
                </c:pt>
                <c:pt idx="128">
                  <c:v>4.807999999999999</c:v>
                </c:pt>
                <c:pt idx="129" formatCode="#,##0.0">
                  <c:v>0.5</c:v>
                </c:pt>
                <c:pt idx="130" formatCode="#,##0.0">
                  <c:v>1.862</c:v>
                </c:pt>
                <c:pt idx="131" formatCode="#,##0.0">
                  <c:v>3.679</c:v>
                </c:pt>
                <c:pt idx="132" formatCode="#,##0.0">
                  <c:v>2.37</c:v>
                </c:pt>
                <c:pt idx="133" formatCode="#,##0.0">
                  <c:v>2.867</c:v>
                </c:pt>
                <c:pt idx="134">
                  <c:v>2.331999999999999</c:v>
                </c:pt>
                <c:pt idx="135" formatCode="#,##0.0">
                  <c:v>4.401</c:v>
                </c:pt>
                <c:pt idx="136">
                  <c:v>2.708</c:v>
                </c:pt>
                <c:pt idx="137">
                  <c:v>34.13</c:v>
                </c:pt>
                <c:pt idx="138">
                  <c:v>5.218</c:v>
                </c:pt>
                <c:pt idx="139" formatCode="#,##0.0">
                  <c:v>15.73</c:v>
                </c:pt>
                <c:pt idx="140" formatCode="#,##0.0">
                  <c:v>3.045</c:v>
                </c:pt>
                <c:pt idx="141">
                  <c:v>1.386</c:v>
                </c:pt>
                <c:pt idx="142" formatCode="#,##0.0">
                  <c:v>2.145</c:v>
                </c:pt>
                <c:pt idx="143">
                  <c:v>4.056</c:v>
                </c:pt>
                <c:pt idx="144">
                  <c:v>1.668</c:v>
                </c:pt>
                <c:pt idx="145">
                  <c:v>7.575</c:v>
                </c:pt>
                <c:pt idx="146">
                  <c:v>1.701</c:v>
                </c:pt>
                <c:pt idx="147">
                  <c:v>1.467</c:v>
                </c:pt>
                <c:pt idx="148" formatCode="#,##0.0">
                  <c:v>22.08</c:v>
                </c:pt>
                <c:pt idx="149">
                  <c:v>56.26</c:v>
                </c:pt>
                <c:pt idx="150" formatCode="#,##0.0">
                  <c:v>2.432999999999999</c:v>
                </c:pt>
                <c:pt idx="151" formatCode="#,##0.0">
                  <c:v>0.5</c:v>
                </c:pt>
                <c:pt idx="152" formatCode="#,##0.0">
                  <c:v>29.13</c:v>
                </c:pt>
                <c:pt idx="153" formatCode="#,##0.0">
                  <c:v>12.31</c:v>
                </c:pt>
                <c:pt idx="154">
                  <c:v>3.445</c:v>
                </c:pt>
                <c:pt idx="155">
                  <c:v>16.48999999999999</c:v>
                </c:pt>
                <c:pt idx="156">
                  <c:v>3.365</c:v>
                </c:pt>
                <c:pt idx="157">
                  <c:v>1.154</c:v>
                </c:pt>
                <c:pt idx="158">
                  <c:v>28.91</c:v>
                </c:pt>
                <c:pt idx="159" formatCode="#,##0.0">
                  <c:v>3.484</c:v>
                </c:pt>
                <c:pt idx="160">
                  <c:v>1.888</c:v>
                </c:pt>
                <c:pt idx="161">
                  <c:v>13.95</c:v>
                </c:pt>
                <c:pt idx="162">
                  <c:v>6.27</c:v>
                </c:pt>
                <c:pt idx="163">
                  <c:v>19.12</c:v>
                </c:pt>
                <c:pt idx="164">
                  <c:v>1.114</c:v>
                </c:pt>
                <c:pt idx="165" formatCode="#,##0.0">
                  <c:v>3.243</c:v>
                </c:pt>
                <c:pt idx="166" formatCode="#,##0.0">
                  <c:v>0.5</c:v>
                </c:pt>
                <c:pt idx="167">
                  <c:v>3.322</c:v>
                </c:pt>
                <c:pt idx="168" formatCode="#,##0.0">
                  <c:v>14.33</c:v>
                </c:pt>
                <c:pt idx="169">
                  <c:v>18.11</c:v>
                </c:pt>
                <c:pt idx="170">
                  <c:v>12.81</c:v>
                </c:pt>
                <c:pt idx="171">
                  <c:v>1.083</c:v>
                </c:pt>
                <c:pt idx="172">
                  <c:v>29.59</c:v>
                </c:pt>
                <c:pt idx="173" formatCode="#,##0.0">
                  <c:v>4.287</c:v>
                </c:pt>
              </c:numCache>
            </c:numRef>
          </c:xVal>
          <c:yVal>
            <c:numRef>
              <c:f>'Pb-comparison'!$AE$3:$AE$176</c:f>
              <c:numCache>
                <c:formatCode>#,##0.0</c:formatCode>
                <c:ptCount val="174"/>
                <c:pt idx="0">
                  <c:v>4.666999999999999</c:v>
                </c:pt>
                <c:pt idx="1">
                  <c:v>4.167999999999999</c:v>
                </c:pt>
                <c:pt idx="2">
                  <c:v>0.5</c:v>
                </c:pt>
                <c:pt idx="3">
                  <c:v>13.7</c:v>
                </c:pt>
                <c:pt idx="4">
                  <c:v>0.5</c:v>
                </c:pt>
                <c:pt idx="5">
                  <c:v>0.5</c:v>
                </c:pt>
                <c:pt idx="6">
                  <c:v>1.658</c:v>
                </c:pt>
                <c:pt idx="7">
                  <c:v>1.89</c:v>
                </c:pt>
                <c:pt idx="8">
                  <c:v>8.812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1.569</c:v>
                </c:pt>
                <c:pt idx="14">
                  <c:v>2253.0</c:v>
                </c:pt>
                <c:pt idx="15">
                  <c:v>1.174</c:v>
                </c:pt>
                <c:pt idx="16">
                  <c:v>64.16999999999998</c:v>
                </c:pt>
                <c:pt idx="17">
                  <c:v>6.719</c:v>
                </c:pt>
                <c:pt idx="18">
                  <c:v>0.5</c:v>
                </c:pt>
                <c:pt idx="19">
                  <c:v>307.0</c:v>
                </c:pt>
                <c:pt idx="20">
                  <c:v>1.238</c:v>
                </c:pt>
                <c:pt idx="21">
                  <c:v>0.5</c:v>
                </c:pt>
                <c:pt idx="22">
                  <c:v>66.89</c:v>
                </c:pt>
                <c:pt idx="23">
                  <c:v>3.522</c:v>
                </c:pt>
                <c:pt idx="24">
                  <c:v>4.373</c:v>
                </c:pt>
                <c:pt idx="25">
                  <c:v>16.77</c:v>
                </c:pt>
                <c:pt idx="26">
                  <c:v>0.5</c:v>
                </c:pt>
                <c:pt idx="27">
                  <c:v>4.777</c:v>
                </c:pt>
                <c:pt idx="28">
                  <c:v>1.499</c:v>
                </c:pt>
                <c:pt idx="29">
                  <c:v>0.5</c:v>
                </c:pt>
                <c:pt idx="30">
                  <c:v>22.93</c:v>
                </c:pt>
                <c:pt idx="31">
                  <c:v>1.92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21.56</c:v>
                </c:pt>
                <c:pt idx="36">
                  <c:v>2.22</c:v>
                </c:pt>
                <c:pt idx="37">
                  <c:v>8.210999999999998</c:v>
                </c:pt>
                <c:pt idx="38">
                  <c:v>0.5</c:v>
                </c:pt>
                <c:pt idx="39">
                  <c:v>1.31</c:v>
                </c:pt>
                <c:pt idx="40">
                  <c:v>0.5</c:v>
                </c:pt>
                <c:pt idx="41">
                  <c:v>3.547</c:v>
                </c:pt>
                <c:pt idx="42">
                  <c:v>8.275</c:v>
                </c:pt>
                <c:pt idx="43">
                  <c:v>5.089</c:v>
                </c:pt>
                <c:pt idx="44">
                  <c:v>0.5</c:v>
                </c:pt>
                <c:pt idx="45">
                  <c:v>0.5</c:v>
                </c:pt>
                <c:pt idx="46">
                  <c:v>1181.0</c:v>
                </c:pt>
                <c:pt idx="47">
                  <c:v>31.7</c:v>
                </c:pt>
                <c:pt idx="48">
                  <c:v>0.5</c:v>
                </c:pt>
                <c:pt idx="49">
                  <c:v>0.5</c:v>
                </c:pt>
                <c:pt idx="50">
                  <c:v>4.776</c:v>
                </c:pt>
                <c:pt idx="51">
                  <c:v>2.217</c:v>
                </c:pt>
                <c:pt idx="52">
                  <c:v>635.7</c:v>
                </c:pt>
                <c:pt idx="53">
                  <c:v>1.213</c:v>
                </c:pt>
                <c:pt idx="54">
                  <c:v>12.49</c:v>
                </c:pt>
                <c:pt idx="55">
                  <c:v>0.5</c:v>
                </c:pt>
                <c:pt idx="56">
                  <c:v>76.88</c:v>
                </c:pt>
                <c:pt idx="57">
                  <c:v>0.5</c:v>
                </c:pt>
                <c:pt idx="58">
                  <c:v>1.398</c:v>
                </c:pt>
                <c:pt idx="59">
                  <c:v>0.5</c:v>
                </c:pt>
                <c:pt idx="60">
                  <c:v>9.344000000000001</c:v>
                </c:pt>
                <c:pt idx="61">
                  <c:v>0.5</c:v>
                </c:pt>
                <c:pt idx="62">
                  <c:v>14.51</c:v>
                </c:pt>
                <c:pt idx="63">
                  <c:v>8.105</c:v>
                </c:pt>
                <c:pt idx="64">
                  <c:v>21.26</c:v>
                </c:pt>
                <c:pt idx="65">
                  <c:v>0.5</c:v>
                </c:pt>
                <c:pt idx="66">
                  <c:v>1.657</c:v>
                </c:pt>
                <c:pt idx="67">
                  <c:v>2.9</c:v>
                </c:pt>
                <c:pt idx="68">
                  <c:v>2.25</c:v>
                </c:pt>
                <c:pt idx="69">
                  <c:v>2.137</c:v>
                </c:pt>
                <c:pt idx="70">
                  <c:v>0.5</c:v>
                </c:pt>
                <c:pt idx="71">
                  <c:v>12.23</c:v>
                </c:pt>
                <c:pt idx="72">
                  <c:v>0.5</c:v>
                </c:pt>
                <c:pt idx="73">
                  <c:v>2.99</c:v>
                </c:pt>
                <c:pt idx="74">
                  <c:v>2.838999999999999</c:v>
                </c:pt>
                <c:pt idx="75">
                  <c:v>0.5</c:v>
                </c:pt>
                <c:pt idx="76">
                  <c:v>1.376</c:v>
                </c:pt>
                <c:pt idx="77">
                  <c:v>0.5</c:v>
                </c:pt>
                <c:pt idx="78">
                  <c:v>5.164999999999999</c:v>
                </c:pt>
                <c:pt idx="79">
                  <c:v>5.462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7.532</c:v>
                </c:pt>
                <c:pt idx="87">
                  <c:v>0.5</c:v>
                </c:pt>
                <c:pt idx="88">
                  <c:v>22.25</c:v>
                </c:pt>
                <c:pt idx="89">
                  <c:v>1.534</c:v>
                </c:pt>
                <c:pt idx="90">
                  <c:v>1.776</c:v>
                </c:pt>
                <c:pt idx="91">
                  <c:v>6.325999999999999</c:v>
                </c:pt>
                <c:pt idx="92">
                  <c:v>7.955</c:v>
                </c:pt>
                <c:pt idx="93">
                  <c:v>8.899</c:v>
                </c:pt>
                <c:pt idx="94">
                  <c:v>22.53</c:v>
                </c:pt>
                <c:pt idx="95">
                  <c:v>2.713</c:v>
                </c:pt>
                <c:pt idx="96">
                  <c:v>0.5</c:v>
                </c:pt>
                <c:pt idx="97">
                  <c:v>57.19</c:v>
                </c:pt>
                <c:pt idx="98">
                  <c:v>1.822</c:v>
                </c:pt>
                <c:pt idx="99">
                  <c:v>37.25</c:v>
                </c:pt>
                <c:pt idx="100">
                  <c:v>0.5</c:v>
                </c:pt>
                <c:pt idx="101">
                  <c:v>0.5</c:v>
                </c:pt>
                <c:pt idx="102">
                  <c:v>5.194999999999999</c:v>
                </c:pt>
                <c:pt idx="103">
                  <c:v>0.5</c:v>
                </c:pt>
                <c:pt idx="104">
                  <c:v>4.181999999999999</c:v>
                </c:pt>
                <c:pt idx="105">
                  <c:v>0.5</c:v>
                </c:pt>
                <c:pt idx="106">
                  <c:v>2.28</c:v>
                </c:pt>
                <c:pt idx="107">
                  <c:v>63.78</c:v>
                </c:pt>
                <c:pt idx="108">
                  <c:v>3.076</c:v>
                </c:pt>
                <c:pt idx="109">
                  <c:v>10.49</c:v>
                </c:pt>
                <c:pt idx="110">
                  <c:v>3.324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2.455999999999999</c:v>
                </c:pt>
                <c:pt idx="115">
                  <c:v>23.15</c:v>
                </c:pt>
                <c:pt idx="116">
                  <c:v>25.81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2.512999999999999</c:v>
                </c:pt>
                <c:pt idx="124">
                  <c:v>1.333</c:v>
                </c:pt>
                <c:pt idx="125">
                  <c:v>3.152</c:v>
                </c:pt>
                <c:pt idx="126">
                  <c:v>1.36</c:v>
                </c:pt>
                <c:pt idx="127">
                  <c:v>1.356</c:v>
                </c:pt>
                <c:pt idx="128">
                  <c:v>99.74</c:v>
                </c:pt>
                <c:pt idx="129">
                  <c:v>8.916</c:v>
                </c:pt>
                <c:pt idx="130">
                  <c:v>0.5</c:v>
                </c:pt>
                <c:pt idx="131">
                  <c:v>0.5</c:v>
                </c:pt>
                <c:pt idx="132">
                  <c:v>2.261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1.73</c:v>
                </c:pt>
                <c:pt idx="137">
                  <c:v>8.546999999999998</c:v>
                </c:pt>
                <c:pt idx="138">
                  <c:v>0.5</c:v>
                </c:pt>
                <c:pt idx="139">
                  <c:v>8.632</c:v>
                </c:pt>
                <c:pt idx="140">
                  <c:v>17.73</c:v>
                </c:pt>
                <c:pt idx="141">
                  <c:v>1.778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60.61</c:v>
                </c:pt>
                <c:pt idx="146">
                  <c:v>8.458</c:v>
                </c:pt>
                <c:pt idx="147">
                  <c:v>0.5</c:v>
                </c:pt>
                <c:pt idx="148">
                  <c:v>13.16</c:v>
                </c:pt>
                <c:pt idx="149">
                  <c:v>1.184</c:v>
                </c:pt>
                <c:pt idx="150">
                  <c:v>4.197999999999999</c:v>
                </c:pt>
                <c:pt idx="151">
                  <c:v>0.5</c:v>
                </c:pt>
                <c:pt idx="152">
                  <c:v>4.655999999999999</c:v>
                </c:pt>
                <c:pt idx="153">
                  <c:v>0.5</c:v>
                </c:pt>
                <c:pt idx="154">
                  <c:v>1.226</c:v>
                </c:pt>
                <c:pt idx="155">
                  <c:v>5.322999999999999</c:v>
                </c:pt>
                <c:pt idx="156">
                  <c:v>1.238</c:v>
                </c:pt>
                <c:pt idx="157">
                  <c:v>0.5</c:v>
                </c:pt>
                <c:pt idx="158">
                  <c:v>3.13</c:v>
                </c:pt>
                <c:pt idx="159">
                  <c:v>19.15</c:v>
                </c:pt>
                <c:pt idx="160">
                  <c:v>4.192999999999999</c:v>
                </c:pt>
                <c:pt idx="161">
                  <c:v>3.8</c:v>
                </c:pt>
                <c:pt idx="162">
                  <c:v>18.79</c:v>
                </c:pt>
                <c:pt idx="163">
                  <c:v>6.487</c:v>
                </c:pt>
                <c:pt idx="164">
                  <c:v>1.187</c:v>
                </c:pt>
                <c:pt idx="165">
                  <c:v>0.5</c:v>
                </c:pt>
                <c:pt idx="166">
                  <c:v>2.351999999999999</c:v>
                </c:pt>
                <c:pt idx="167">
                  <c:v>0.5</c:v>
                </c:pt>
                <c:pt idx="168">
                  <c:v>0.5</c:v>
                </c:pt>
                <c:pt idx="169">
                  <c:v>29.62</c:v>
                </c:pt>
                <c:pt idx="170">
                  <c:v>26.22</c:v>
                </c:pt>
                <c:pt idx="171">
                  <c:v>2.348</c:v>
                </c:pt>
                <c:pt idx="172">
                  <c:v>6.506</c:v>
                </c:pt>
                <c:pt idx="173">
                  <c:v>3.476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6ABD-45B0-A54C-58F8AD7EDAB2}"/>
            </c:ext>
          </c:extLst>
        </c:ser>
        <c:ser>
          <c:idx val="0"/>
          <c:order val="1"/>
          <c:tx>
            <c:v>yaxis</c:v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'Pb-comparison'!$AG$20:$AH$20</c:f>
              <c:numCache>
                <c:formatCode>General</c:formatCode>
                <c:ptCount val="2"/>
                <c:pt idx="0">
                  <c:v>0.1</c:v>
                </c:pt>
                <c:pt idx="1">
                  <c:v>10000.0</c:v>
                </c:pt>
              </c:numCache>
            </c:numRef>
          </c:xVal>
          <c:yVal>
            <c:numRef>
              <c:f>'Pb-comparison'!$AG$19:$AH$19</c:f>
              <c:numCache>
                <c:formatCode>General</c:formatCode>
                <c:ptCount val="2"/>
                <c:pt idx="0">
                  <c:v>15.0</c:v>
                </c:pt>
                <c:pt idx="1">
                  <c:v>15.0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6ABD-45B0-A54C-58F8AD7EDAB2}"/>
            </c:ext>
          </c:extLst>
        </c:ser>
        <c:ser>
          <c:idx val="1"/>
          <c:order val="2"/>
          <c:tx>
            <c:v>xaxis</c:v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'Pb-comparison'!$AG$19:$AH$19</c:f>
              <c:numCache>
                <c:formatCode>General</c:formatCode>
                <c:ptCount val="2"/>
                <c:pt idx="0">
                  <c:v>15.0</c:v>
                </c:pt>
                <c:pt idx="1">
                  <c:v>15.0</c:v>
                </c:pt>
              </c:numCache>
            </c:numRef>
          </c:xVal>
          <c:yVal>
            <c:numRef>
              <c:f>'Pb-comparison'!$AG$20:$AH$20</c:f>
              <c:numCache>
                <c:formatCode>General</c:formatCode>
                <c:ptCount val="2"/>
                <c:pt idx="0">
                  <c:v>0.1</c:v>
                </c:pt>
                <c:pt idx="1">
                  <c:v>10000.0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6ABD-45B0-A54C-58F8AD7EDAB2}"/>
            </c:ext>
          </c:extLst>
        </c:ser>
        <c:ser>
          <c:idx val="2"/>
          <c:order val="3"/>
          <c:tx>
            <c:v>1:1 line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'Pb-comparison'!$AG$21:$AH$21</c:f>
              <c:numCache>
                <c:formatCode>General</c:formatCode>
                <c:ptCount val="2"/>
                <c:pt idx="0">
                  <c:v>0.1</c:v>
                </c:pt>
                <c:pt idx="1">
                  <c:v>10000.0</c:v>
                </c:pt>
              </c:numCache>
            </c:numRef>
          </c:xVal>
          <c:yVal>
            <c:numRef>
              <c:f>'Pb-comparison'!$AG$21:$AH$21</c:f>
              <c:numCache>
                <c:formatCode>General</c:formatCode>
                <c:ptCount val="2"/>
                <c:pt idx="0">
                  <c:v>0.1</c:v>
                </c:pt>
                <c:pt idx="1">
                  <c:v>10000.0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6ABD-45B0-A54C-58F8AD7EDAB2}"/>
            </c:ext>
          </c:extLst>
        </c:ser>
        <c:dLbls/>
        <c:axId val="541734168"/>
        <c:axId val="541742792"/>
      </c:scatterChart>
      <c:valAx>
        <c:axId val="541734168"/>
        <c:scaling>
          <c:logBase val="10.0"/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b="1"/>
                  <a:t>2015 first draw lead (ppb)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1742792"/>
        <c:crossesAt val="0.0"/>
        <c:crossBetween val="midCat"/>
      </c:valAx>
      <c:valAx>
        <c:axId val="541742792"/>
        <c:scaling>
          <c:logBase val="10.0"/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b="1"/>
                  <a:t>2016 first draw lead (ppb)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1734168"/>
        <c:crossesAt val="0.1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scatterChart>
        <c:scatterStyle val="lineMarker"/>
        <c:ser>
          <c:idx val="4"/>
          <c:order val="0"/>
          <c:tx>
            <c:v>Data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lgDash"/>
              </a:ln>
              <a:effectLst/>
            </c:spPr>
            <c:trendlineType val="linear"/>
            <c:intercept val="0.0"/>
            <c:dispRSqr val="1"/>
            <c:dispEq val="1"/>
            <c:trendlineLbl>
              <c:layout>
                <c:manualLayout>
                  <c:x val="0.00149696446929312"/>
                  <c:y val="-0.052352559055118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en-US" baseline="0" dirty="0"/>
                      <a:t>R² = 0.03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'Pb-comparison'!$AD$3:$AD$176</c:f>
              <c:numCache>
                <c:formatCode>0.0</c:formatCode>
                <c:ptCount val="174"/>
                <c:pt idx="0">
                  <c:v>8.133000000000001</c:v>
                </c:pt>
                <c:pt idx="1">
                  <c:v>1.111</c:v>
                </c:pt>
                <c:pt idx="2" formatCode="#,##0.0">
                  <c:v>7.171</c:v>
                </c:pt>
                <c:pt idx="3">
                  <c:v>40.63</c:v>
                </c:pt>
                <c:pt idx="4" formatCode="#,##0.0">
                  <c:v>1.112</c:v>
                </c:pt>
                <c:pt idx="5">
                  <c:v>10.6</c:v>
                </c:pt>
                <c:pt idx="6" formatCode="#,##0.0">
                  <c:v>4.357999999999999</c:v>
                </c:pt>
                <c:pt idx="7" formatCode="#,##0.0">
                  <c:v>24.37</c:v>
                </c:pt>
                <c:pt idx="8" formatCode="#,##0.0">
                  <c:v>6.609</c:v>
                </c:pt>
                <c:pt idx="9">
                  <c:v>4.061999999999999</c:v>
                </c:pt>
                <c:pt idx="10" formatCode="#,##0.0">
                  <c:v>2.484</c:v>
                </c:pt>
                <c:pt idx="11">
                  <c:v>1.29</c:v>
                </c:pt>
                <c:pt idx="12" formatCode="#,##0.0">
                  <c:v>0.5</c:v>
                </c:pt>
                <c:pt idx="13" formatCode="#,##0.0">
                  <c:v>2.911</c:v>
                </c:pt>
                <c:pt idx="14">
                  <c:v>16.52</c:v>
                </c:pt>
                <c:pt idx="15" formatCode="#,##0.0">
                  <c:v>1.984</c:v>
                </c:pt>
                <c:pt idx="16" formatCode="#,##0.0">
                  <c:v>5.366999999999999</c:v>
                </c:pt>
                <c:pt idx="17" formatCode="#,##0.0">
                  <c:v>66.88</c:v>
                </c:pt>
                <c:pt idx="18">
                  <c:v>20.41</c:v>
                </c:pt>
                <c:pt idx="19">
                  <c:v>109.6</c:v>
                </c:pt>
                <c:pt idx="20">
                  <c:v>2.774</c:v>
                </c:pt>
                <c:pt idx="21" formatCode="#,##0.0">
                  <c:v>0.5</c:v>
                </c:pt>
                <c:pt idx="22" formatCode="#,##0.0">
                  <c:v>0.5</c:v>
                </c:pt>
                <c:pt idx="23" formatCode="#,##0.0">
                  <c:v>2.448</c:v>
                </c:pt>
                <c:pt idx="24" formatCode="#,##0.0">
                  <c:v>5.508</c:v>
                </c:pt>
                <c:pt idx="25" formatCode="#,##0.0">
                  <c:v>1.293</c:v>
                </c:pt>
                <c:pt idx="26">
                  <c:v>4.698999999999999</c:v>
                </c:pt>
                <c:pt idx="27">
                  <c:v>6.093</c:v>
                </c:pt>
                <c:pt idx="28">
                  <c:v>2.576</c:v>
                </c:pt>
                <c:pt idx="29">
                  <c:v>2.362</c:v>
                </c:pt>
                <c:pt idx="30">
                  <c:v>3.058</c:v>
                </c:pt>
                <c:pt idx="31">
                  <c:v>2.423</c:v>
                </c:pt>
                <c:pt idx="32">
                  <c:v>4.47</c:v>
                </c:pt>
                <c:pt idx="33" formatCode="#,##0.0">
                  <c:v>1.793</c:v>
                </c:pt>
                <c:pt idx="34" formatCode="#,##0.0">
                  <c:v>0.5</c:v>
                </c:pt>
                <c:pt idx="35">
                  <c:v>7.636</c:v>
                </c:pt>
                <c:pt idx="36">
                  <c:v>3.158</c:v>
                </c:pt>
                <c:pt idx="37">
                  <c:v>105.3</c:v>
                </c:pt>
                <c:pt idx="38">
                  <c:v>4.476</c:v>
                </c:pt>
                <c:pt idx="39" formatCode="#,##0.0">
                  <c:v>2.828</c:v>
                </c:pt>
                <c:pt idx="40">
                  <c:v>2.481</c:v>
                </c:pt>
                <c:pt idx="41">
                  <c:v>11.52</c:v>
                </c:pt>
                <c:pt idx="42">
                  <c:v>11.93</c:v>
                </c:pt>
                <c:pt idx="43" formatCode="#,##0.0">
                  <c:v>10.96</c:v>
                </c:pt>
                <c:pt idx="44">
                  <c:v>1.229</c:v>
                </c:pt>
                <c:pt idx="45">
                  <c:v>6.053999999999999</c:v>
                </c:pt>
                <c:pt idx="46">
                  <c:v>31.14</c:v>
                </c:pt>
                <c:pt idx="47" formatCode="#,##0.0">
                  <c:v>102.7</c:v>
                </c:pt>
                <c:pt idx="48">
                  <c:v>1.38</c:v>
                </c:pt>
                <c:pt idx="49">
                  <c:v>1.132</c:v>
                </c:pt>
                <c:pt idx="50" formatCode="#,##0.0">
                  <c:v>0.5</c:v>
                </c:pt>
                <c:pt idx="51">
                  <c:v>8.561000000000003</c:v>
                </c:pt>
                <c:pt idx="52">
                  <c:v>75.82</c:v>
                </c:pt>
                <c:pt idx="53">
                  <c:v>5.152999999999999</c:v>
                </c:pt>
                <c:pt idx="54">
                  <c:v>138.8</c:v>
                </c:pt>
                <c:pt idx="55" formatCode="#,##0.0">
                  <c:v>0.5</c:v>
                </c:pt>
                <c:pt idx="56">
                  <c:v>7.244</c:v>
                </c:pt>
                <c:pt idx="57">
                  <c:v>1.621</c:v>
                </c:pt>
                <c:pt idx="58" formatCode="#,##0.0">
                  <c:v>0.5</c:v>
                </c:pt>
                <c:pt idx="59" formatCode="#,##0.0">
                  <c:v>2.525</c:v>
                </c:pt>
                <c:pt idx="60">
                  <c:v>9.408000000000001</c:v>
                </c:pt>
                <c:pt idx="61" formatCode="#,##0.0">
                  <c:v>0.5</c:v>
                </c:pt>
                <c:pt idx="62" formatCode="#,##0.0">
                  <c:v>1.403</c:v>
                </c:pt>
                <c:pt idx="63">
                  <c:v>5.654999999999999</c:v>
                </c:pt>
                <c:pt idx="64" formatCode="#,##0.0">
                  <c:v>9.766</c:v>
                </c:pt>
                <c:pt idx="65" formatCode="#,##0.0">
                  <c:v>4.689999999999999</c:v>
                </c:pt>
                <c:pt idx="66">
                  <c:v>4.065999999999999</c:v>
                </c:pt>
                <c:pt idx="67" formatCode="#,##0.0">
                  <c:v>0.5</c:v>
                </c:pt>
                <c:pt idx="68" formatCode="#,##0.0">
                  <c:v>2.054</c:v>
                </c:pt>
                <c:pt idx="69">
                  <c:v>6.877</c:v>
                </c:pt>
                <c:pt idx="70" formatCode="#,##0.0">
                  <c:v>0.5</c:v>
                </c:pt>
                <c:pt idx="71" formatCode="#,##0.0">
                  <c:v>59.01</c:v>
                </c:pt>
                <c:pt idx="72" formatCode="#,##0.0">
                  <c:v>0.5</c:v>
                </c:pt>
                <c:pt idx="73" formatCode="#,##0.0">
                  <c:v>15.87</c:v>
                </c:pt>
                <c:pt idx="74" formatCode="#,##0.0">
                  <c:v>5.666999999999999</c:v>
                </c:pt>
                <c:pt idx="75" formatCode="#,##0.0">
                  <c:v>5.343999999999999</c:v>
                </c:pt>
                <c:pt idx="76" formatCode="#,##0.0">
                  <c:v>0.5</c:v>
                </c:pt>
                <c:pt idx="77" formatCode="#,##0.0">
                  <c:v>2.273</c:v>
                </c:pt>
                <c:pt idx="78" formatCode="#,##0.0">
                  <c:v>43.19</c:v>
                </c:pt>
                <c:pt idx="79">
                  <c:v>66.24</c:v>
                </c:pt>
                <c:pt idx="80">
                  <c:v>1.799</c:v>
                </c:pt>
                <c:pt idx="81">
                  <c:v>2.672</c:v>
                </c:pt>
                <c:pt idx="82">
                  <c:v>3.741</c:v>
                </c:pt>
                <c:pt idx="83" formatCode="#,##0.0">
                  <c:v>2.325</c:v>
                </c:pt>
                <c:pt idx="84" formatCode="#,##0.0">
                  <c:v>1.966</c:v>
                </c:pt>
                <c:pt idx="85" formatCode="#,##0.0">
                  <c:v>1.959</c:v>
                </c:pt>
                <c:pt idx="86" formatCode="#,##0.0">
                  <c:v>11.2</c:v>
                </c:pt>
                <c:pt idx="87" formatCode="#,##0.0">
                  <c:v>5.667999999999999</c:v>
                </c:pt>
                <c:pt idx="88" formatCode="#,##0.0">
                  <c:v>6.261</c:v>
                </c:pt>
                <c:pt idx="89" formatCode="#,##0.0">
                  <c:v>4.797</c:v>
                </c:pt>
                <c:pt idx="90" formatCode="#,##0.0">
                  <c:v>7.208</c:v>
                </c:pt>
                <c:pt idx="91" formatCode="#,##0.0">
                  <c:v>8.713000000000001</c:v>
                </c:pt>
                <c:pt idx="92" formatCode="#,##0.0">
                  <c:v>2.544</c:v>
                </c:pt>
                <c:pt idx="93" formatCode="#,##0.0">
                  <c:v>10.32</c:v>
                </c:pt>
                <c:pt idx="94" formatCode="#,##0.0">
                  <c:v>32.85</c:v>
                </c:pt>
                <c:pt idx="95" formatCode="#,##0.0">
                  <c:v>12.87</c:v>
                </c:pt>
                <c:pt idx="96">
                  <c:v>2.435</c:v>
                </c:pt>
                <c:pt idx="97" formatCode="#,##0.0">
                  <c:v>11.0</c:v>
                </c:pt>
                <c:pt idx="98" formatCode="#,##0.0">
                  <c:v>6.219</c:v>
                </c:pt>
                <c:pt idx="99" formatCode="#,##0.0">
                  <c:v>8.755</c:v>
                </c:pt>
                <c:pt idx="100" formatCode="#,##0.0">
                  <c:v>3.262</c:v>
                </c:pt>
                <c:pt idx="101" formatCode="#,##0.0">
                  <c:v>2.267</c:v>
                </c:pt>
                <c:pt idx="102" formatCode="#,##0.0">
                  <c:v>27.02</c:v>
                </c:pt>
                <c:pt idx="103" formatCode="#,##0.0">
                  <c:v>0.5</c:v>
                </c:pt>
                <c:pt idx="104" formatCode="#,##0.0">
                  <c:v>2.85</c:v>
                </c:pt>
                <c:pt idx="105" formatCode="#,##0.0">
                  <c:v>1.852</c:v>
                </c:pt>
                <c:pt idx="106" formatCode="#,##0.0">
                  <c:v>5.35</c:v>
                </c:pt>
                <c:pt idx="107" formatCode="#,##0.0">
                  <c:v>15.55</c:v>
                </c:pt>
                <c:pt idx="108">
                  <c:v>26.64</c:v>
                </c:pt>
                <c:pt idx="109">
                  <c:v>20.22</c:v>
                </c:pt>
                <c:pt idx="110" formatCode="#,##0.0">
                  <c:v>18.86</c:v>
                </c:pt>
                <c:pt idx="111" formatCode="#,##0.0">
                  <c:v>2.815999999999999</c:v>
                </c:pt>
                <c:pt idx="112" formatCode="#,##0.0">
                  <c:v>27.45</c:v>
                </c:pt>
                <c:pt idx="113">
                  <c:v>4.681</c:v>
                </c:pt>
                <c:pt idx="114" formatCode="#,##0.0">
                  <c:v>11.57</c:v>
                </c:pt>
                <c:pt idx="115">
                  <c:v>6.556999999999999</c:v>
                </c:pt>
                <c:pt idx="116">
                  <c:v>158.0</c:v>
                </c:pt>
                <c:pt idx="117">
                  <c:v>11.47</c:v>
                </c:pt>
                <c:pt idx="118" formatCode="#,##0.0">
                  <c:v>0.5</c:v>
                </c:pt>
                <c:pt idx="119">
                  <c:v>1.152</c:v>
                </c:pt>
                <c:pt idx="120">
                  <c:v>10.74</c:v>
                </c:pt>
                <c:pt idx="121" formatCode="#,##0.0">
                  <c:v>3.889</c:v>
                </c:pt>
                <c:pt idx="122" formatCode="#,##0.0">
                  <c:v>2.149</c:v>
                </c:pt>
                <c:pt idx="123" formatCode="#,##0.0">
                  <c:v>7.087</c:v>
                </c:pt>
                <c:pt idx="124" formatCode="#,##0.0">
                  <c:v>1.329</c:v>
                </c:pt>
                <c:pt idx="125" formatCode="#,##0.0">
                  <c:v>6.186999999999999</c:v>
                </c:pt>
                <c:pt idx="126" formatCode="#,##0.0">
                  <c:v>9.290999999999998</c:v>
                </c:pt>
                <c:pt idx="127">
                  <c:v>4.562999999999999</c:v>
                </c:pt>
                <c:pt idx="128">
                  <c:v>4.807999999999999</c:v>
                </c:pt>
                <c:pt idx="129" formatCode="#,##0.0">
                  <c:v>0.5</c:v>
                </c:pt>
                <c:pt idx="130" formatCode="#,##0.0">
                  <c:v>1.862</c:v>
                </c:pt>
                <c:pt idx="131" formatCode="#,##0.0">
                  <c:v>3.679</c:v>
                </c:pt>
                <c:pt idx="132" formatCode="#,##0.0">
                  <c:v>2.37</c:v>
                </c:pt>
                <c:pt idx="133" formatCode="#,##0.0">
                  <c:v>2.867</c:v>
                </c:pt>
                <c:pt idx="134">
                  <c:v>2.331999999999999</c:v>
                </c:pt>
                <c:pt idx="135" formatCode="#,##0.0">
                  <c:v>4.401</c:v>
                </c:pt>
                <c:pt idx="136">
                  <c:v>2.708</c:v>
                </c:pt>
                <c:pt idx="137">
                  <c:v>34.13</c:v>
                </c:pt>
                <c:pt idx="138">
                  <c:v>5.218</c:v>
                </c:pt>
                <c:pt idx="139" formatCode="#,##0.0">
                  <c:v>15.73</c:v>
                </c:pt>
                <c:pt idx="140" formatCode="#,##0.0">
                  <c:v>3.045</c:v>
                </c:pt>
                <c:pt idx="141">
                  <c:v>1.386</c:v>
                </c:pt>
                <c:pt idx="142" formatCode="#,##0.0">
                  <c:v>2.145</c:v>
                </c:pt>
                <c:pt idx="143">
                  <c:v>4.056</c:v>
                </c:pt>
                <c:pt idx="144">
                  <c:v>1.668</c:v>
                </c:pt>
                <c:pt idx="145">
                  <c:v>7.575</c:v>
                </c:pt>
                <c:pt idx="146">
                  <c:v>1.701</c:v>
                </c:pt>
                <c:pt idx="147">
                  <c:v>1.467</c:v>
                </c:pt>
                <c:pt idx="148" formatCode="#,##0.0">
                  <c:v>22.08</c:v>
                </c:pt>
                <c:pt idx="149">
                  <c:v>56.26</c:v>
                </c:pt>
                <c:pt idx="150" formatCode="#,##0.0">
                  <c:v>2.432999999999999</c:v>
                </c:pt>
                <c:pt idx="151" formatCode="#,##0.0">
                  <c:v>0.5</c:v>
                </c:pt>
                <c:pt idx="152" formatCode="#,##0.0">
                  <c:v>29.13</c:v>
                </c:pt>
                <c:pt idx="153" formatCode="#,##0.0">
                  <c:v>12.31</c:v>
                </c:pt>
                <c:pt idx="154">
                  <c:v>3.445</c:v>
                </c:pt>
                <c:pt idx="155">
                  <c:v>16.48999999999999</c:v>
                </c:pt>
                <c:pt idx="156">
                  <c:v>3.365</c:v>
                </c:pt>
                <c:pt idx="157">
                  <c:v>1.154</c:v>
                </c:pt>
                <c:pt idx="158">
                  <c:v>28.91</c:v>
                </c:pt>
                <c:pt idx="159" formatCode="#,##0.0">
                  <c:v>3.484</c:v>
                </c:pt>
                <c:pt idx="160">
                  <c:v>1.888</c:v>
                </c:pt>
                <c:pt idx="161">
                  <c:v>13.95</c:v>
                </c:pt>
                <c:pt idx="162">
                  <c:v>6.27</c:v>
                </c:pt>
                <c:pt idx="163">
                  <c:v>19.12</c:v>
                </c:pt>
                <c:pt idx="164">
                  <c:v>1.114</c:v>
                </c:pt>
                <c:pt idx="165" formatCode="#,##0.0">
                  <c:v>3.243</c:v>
                </c:pt>
                <c:pt idx="166" formatCode="#,##0.0">
                  <c:v>0.5</c:v>
                </c:pt>
                <c:pt idx="167">
                  <c:v>3.322</c:v>
                </c:pt>
                <c:pt idx="168" formatCode="#,##0.0">
                  <c:v>14.33</c:v>
                </c:pt>
                <c:pt idx="169">
                  <c:v>18.11</c:v>
                </c:pt>
                <c:pt idx="170">
                  <c:v>12.81</c:v>
                </c:pt>
                <c:pt idx="171">
                  <c:v>1.083</c:v>
                </c:pt>
                <c:pt idx="172">
                  <c:v>29.59</c:v>
                </c:pt>
                <c:pt idx="173" formatCode="#,##0.0">
                  <c:v>4.287</c:v>
                </c:pt>
              </c:numCache>
            </c:numRef>
          </c:xVal>
          <c:yVal>
            <c:numRef>
              <c:f>'Pb-comparison'!$AE$3:$AE$176</c:f>
              <c:numCache>
                <c:formatCode>#,##0.0</c:formatCode>
                <c:ptCount val="174"/>
                <c:pt idx="0">
                  <c:v>4.666999999999999</c:v>
                </c:pt>
                <c:pt idx="1">
                  <c:v>4.167999999999999</c:v>
                </c:pt>
                <c:pt idx="2">
                  <c:v>0.5</c:v>
                </c:pt>
                <c:pt idx="3">
                  <c:v>13.7</c:v>
                </c:pt>
                <c:pt idx="4">
                  <c:v>0.5</c:v>
                </c:pt>
                <c:pt idx="5">
                  <c:v>0.5</c:v>
                </c:pt>
                <c:pt idx="6">
                  <c:v>1.658</c:v>
                </c:pt>
                <c:pt idx="7">
                  <c:v>1.89</c:v>
                </c:pt>
                <c:pt idx="8">
                  <c:v>8.812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1.569</c:v>
                </c:pt>
                <c:pt idx="14">
                  <c:v>2253.0</c:v>
                </c:pt>
                <c:pt idx="15">
                  <c:v>1.174</c:v>
                </c:pt>
                <c:pt idx="16">
                  <c:v>64.16999999999998</c:v>
                </c:pt>
                <c:pt idx="17">
                  <c:v>6.719</c:v>
                </c:pt>
                <c:pt idx="18">
                  <c:v>0.5</c:v>
                </c:pt>
                <c:pt idx="19">
                  <c:v>307.0</c:v>
                </c:pt>
                <c:pt idx="20">
                  <c:v>1.238</c:v>
                </c:pt>
                <c:pt idx="21">
                  <c:v>0.5</c:v>
                </c:pt>
                <c:pt idx="22">
                  <c:v>66.89</c:v>
                </c:pt>
                <c:pt idx="23">
                  <c:v>3.522</c:v>
                </c:pt>
                <c:pt idx="24">
                  <c:v>4.373</c:v>
                </c:pt>
                <c:pt idx="25">
                  <c:v>16.77</c:v>
                </c:pt>
                <c:pt idx="26">
                  <c:v>0.5</c:v>
                </c:pt>
                <c:pt idx="27">
                  <c:v>4.777</c:v>
                </c:pt>
                <c:pt idx="28">
                  <c:v>1.499</c:v>
                </c:pt>
                <c:pt idx="29">
                  <c:v>0.5</c:v>
                </c:pt>
                <c:pt idx="30">
                  <c:v>22.93</c:v>
                </c:pt>
                <c:pt idx="31">
                  <c:v>1.92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21.56</c:v>
                </c:pt>
                <c:pt idx="36">
                  <c:v>2.22</c:v>
                </c:pt>
                <c:pt idx="37">
                  <c:v>8.210999999999998</c:v>
                </c:pt>
                <c:pt idx="38">
                  <c:v>0.5</c:v>
                </c:pt>
                <c:pt idx="39">
                  <c:v>1.31</c:v>
                </c:pt>
                <c:pt idx="40">
                  <c:v>0.5</c:v>
                </c:pt>
                <c:pt idx="41">
                  <c:v>3.547</c:v>
                </c:pt>
                <c:pt idx="42">
                  <c:v>8.275</c:v>
                </c:pt>
                <c:pt idx="43">
                  <c:v>5.089</c:v>
                </c:pt>
                <c:pt idx="44">
                  <c:v>0.5</c:v>
                </c:pt>
                <c:pt idx="45">
                  <c:v>0.5</c:v>
                </c:pt>
                <c:pt idx="46">
                  <c:v>1181.0</c:v>
                </c:pt>
                <c:pt idx="47">
                  <c:v>31.7</c:v>
                </c:pt>
                <c:pt idx="48">
                  <c:v>0.5</c:v>
                </c:pt>
                <c:pt idx="49">
                  <c:v>0.5</c:v>
                </c:pt>
                <c:pt idx="50">
                  <c:v>4.776</c:v>
                </c:pt>
                <c:pt idx="51">
                  <c:v>2.217</c:v>
                </c:pt>
                <c:pt idx="52">
                  <c:v>635.7</c:v>
                </c:pt>
                <c:pt idx="53">
                  <c:v>1.213</c:v>
                </c:pt>
                <c:pt idx="54">
                  <c:v>12.49</c:v>
                </c:pt>
                <c:pt idx="55">
                  <c:v>0.5</c:v>
                </c:pt>
                <c:pt idx="56">
                  <c:v>76.88</c:v>
                </c:pt>
                <c:pt idx="57">
                  <c:v>0.5</c:v>
                </c:pt>
                <c:pt idx="58">
                  <c:v>1.398</c:v>
                </c:pt>
                <c:pt idx="59">
                  <c:v>0.5</c:v>
                </c:pt>
                <c:pt idx="60">
                  <c:v>9.344000000000001</c:v>
                </c:pt>
                <c:pt idx="61">
                  <c:v>0.5</c:v>
                </c:pt>
                <c:pt idx="62">
                  <c:v>14.51</c:v>
                </c:pt>
                <c:pt idx="63">
                  <c:v>8.105</c:v>
                </c:pt>
                <c:pt idx="64">
                  <c:v>21.26</c:v>
                </c:pt>
                <c:pt idx="65">
                  <c:v>0.5</c:v>
                </c:pt>
                <c:pt idx="66">
                  <c:v>1.657</c:v>
                </c:pt>
                <c:pt idx="67">
                  <c:v>2.9</c:v>
                </c:pt>
                <c:pt idx="68">
                  <c:v>2.25</c:v>
                </c:pt>
                <c:pt idx="69">
                  <c:v>2.137</c:v>
                </c:pt>
                <c:pt idx="70">
                  <c:v>0.5</c:v>
                </c:pt>
                <c:pt idx="71">
                  <c:v>12.23</c:v>
                </c:pt>
                <c:pt idx="72">
                  <c:v>0.5</c:v>
                </c:pt>
                <c:pt idx="73">
                  <c:v>2.99</c:v>
                </c:pt>
                <c:pt idx="74">
                  <c:v>2.838999999999999</c:v>
                </c:pt>
                <c:pt idx="75">
                  <c:v>0.5</c:v>
                </c:pt>
                <c:pt idx="76">
                  <c:v>1.376</c:v>
                </c:pt>
                <c:pt idx="77">
                  <c:v>0.5</c:v>
                </c:pt>
                <c:pt idx="78">
                  <c:v>5.164999999999999</c:v>
                </c:pt>
                <c:pt idx="79">
                  <c:v>5.462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7.532</c:v>
                </c:pt>
                <c:pt idx="87">
                  <c:v>0.5</c:v>
                </c:pt>
                <c:pt idx="88">
                  <c:v>22.25</c:v>
                </c:pt>
                <c:pt idx="89">
                  <c:v>1.534</c:v>
                </c:pt>
                <c:pt idx="90">
                  <c:v>1.776</c:v>
                </c:pt>
                <c:pt idx="91">
                  <c:v>6.325999999999999</c:v>
                </c:pt>
                <c:pt idx="92">
                  <c:v>7.955</c:v>
                </c:pt>
                <c:pt idx="93">
                  <c:v>8.899</c:v>
                </c:pt>
                <c:pt idx="94">
                  <c:v>22.53</c:v>
                </c:pt>
                <c:pt idx="95">
                  <c:v>2.713</c:v>
                </c:pt>
                <c:pt idx="96">
                  <c:v>0.5</c:v>
                </c:pt>
                <c:pt idx="97">
                  <c:v>57.19</c:v>
                </c:pt>
                <c:pt idx="98">
                  <c:v>1.822</c:v>
                </c:pt>
                <c:pt idx="99">
                  <c:v>37.25</c:v>
                </c:pt>
                <c:pt idx="100">
                  <c:v>0.5</c:v>
                </c:pt>
                <c:pt idx="101">
                  <c:v>0.5</c:v>
                </c:pt>
                <c:pt idx="102">
                  <c:v>5.194999999999999</c:v>
                </c:pt>
                <c:pt idx="103">
                  <c:v>0.5</c:v>
                </c:pt>
                <c:pt idx="104">
                  <c:v>4.181999999999999</c:v>
                </c:pt>
                <c:pt idx="105">
                  <c:v>0.5</c:v>
                </c:pt>
                <c:pt idx="106">
                  <c:v>2.28</c:v>
                </c:pt>
                <c:pt idx="107">
                  <c:v>63.78</c:v>
                </c:pt>
                <c:pt idx="108">
                  <c:v>3.076</c:v>
                </c:pt>
                <c:pt idx="109">
                  <c:v>10.49</c:v>
                </c:pt>
                <c:pt idx="110">
                  <c:v>3.324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2.455999999999999</c:v>
                </c:pt>
                <c:pt idx="115">
                  <c:v>23.15</c:v>
                </c:pt>
                <c:pt idx="116">
                  <c:v>25.81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2.512999999999999</c:v>
                </c:pt>
                <c:pt idx="124">
                  <c:v>1.333</c:v>
                </c:pt>
                <c:pt idx="125">
                  <c:v>3.152</c:v>
                </c:pt>
                <c:pt idx="126">
                  <c:v>1.36</c:v>
                </c:pt>
                <c:pt idx="127">
                  <c:v>1.356</c:v>
                </c:pt>
                <c:pt idx="128">
                  <c:v>99.74</c:v>
                </c:pt>
                <c:pt idx="129">
                  <c:v>8.916</c:v>
                </c:pt>
                <c:pt idx="130">
                  <c:v>0.5</c:v>
                </c:pt>
                <c:pt idx="131">
                  <c:v>0.5</c:v>
                </c:pt>
                <c:pt idx="132">
                  <c:v>2.261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1.73</c:v>
                </c:pt>
                <c:pt idx="137">
                  <c:v>8.546999999999998</c:v>
                </c:pt>
                <c:pt idx="138">
                  <c:v>0.5</c:v>
                </c:pt>
                <c:pt idx="139">
                  <c:v>8.632</c:v>
                </c:pt>
                <c:pt idx="140">
                  <c:v>17.73</c:v>
                </c:pt>
                <c:pt idx="141">
                  <c:v>1.778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60.61</c:v>
                </c:pt>
                <c:pt idx="146">
                  <c:v>8.458</c:v>
                </c:pt>
                <c:pt idx="147">
                  <c:v>0.5</c:v>
                </c:pt>
                <c:pt idx="148">
                  <c:v>13.16</c:v>
                </c:pt>
                <c:pt idx="149">
                  <c:v>1.184</c:v>
                </c:pt>
                <c:pt idx="150">
                  <c:v>4.197999999999999</c:v>
                </c:pt>
                <c:pt idx="151">
                  <c:v>0.5</c:v>
                </c:pt>
                <c:pt idx="152">
                  <c:v>4.655999999999999</c:v>
                </c:pt>
                <c:pt idx="153">
                  <c:v>0.5</c:v>
                </c:pt>
                <c:pt idx="154">
                  <c:v>1.226</c:v>
                </c:pt>
                <c:pt idx="155">
                  <c:v>5.322999999999999</c:v>
                </c:pt>
                <c:pt idx="156">
                  <c:v>1.238</c:v>
                </c:pt>
                <c:pt idx="157">
                  <c:v>0.5</c:v>
                </c:pt>
                <c:pt idx="158">
                  <c:v>3.13</c:v>
                </c:pt>
                <c:pt idx="159">
                  <c:v>19.15</c:v>
                </c:pt>
                <c:pt idx="160">
                  <c:v>4.192999999999999</c:v>
                </c:pt>
                <c:pt idx="161">
                  <c:v>3.8</c:v>
                </c:pt>
                <c:pt idx="162">
                  <c:v>18.79</c:v>
                </c:pt>
                <c:pt idx="163">
                  <c:v>6.487</c:v>
                </c:pt>
                <c:pt idx="164">
                  <c:v>1.187</c:v>
                </c:pt>
                <c:pt idx="165">
                  <c:v>0.5</c:v>
                </c:pt>
                <c:pt idx="166">
                  <c:v>2.351999999999999</c:v>
                </c:pt>
                <c:pt idx="167">
                  <c:v>0.5</c:v>
                </c:pt>
                <c:pt idx="168">
                  <c:v>0.5</c:v>
                </c:pt>
                <c:pt idx="169">
                  <c:v>29.62</c:v>
                </c:pt>
                <c:pt idx="170">
                  <c:v>26.22</c:v>
                </c:pt>
                <c:pt idx="171">
                  <c:v>2.348</c:v>
                </c:pt>
                <c:pt idx="172">
                  <c:v>6.506</c:v>
                </c:pt>
                <c:pt idx="173">
                  <c:v>3.476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4E92-49C8-8B3F-AF980C2430FA}"/>
            </c:ext>
          </c:extLst>
        </c:ser>
        <c:dLbls/>
        <c:axId val="542948472"/>
        <c:axId val="542956648"/>
      </c:scatterChart>
      <c:valAx>
        <c:axId val="542948472"/>
        <c:scaling>
          <c:orientation val="minMax"/>
          <c:max val="160.0"/>
          <c:min val="0.0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b="1"/>
                  <a:t>2015 first draw lead (ppb)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2956648"/>
        <c:crossesAt val="0.0"/>
        <c:crossBetween val="midCat"/>
      </c:valAx>
      <c:valAx>
        <c:axId val="542956648"/>
        <c:scaling>
          <c:orientation val="minMax"/>
          <c:max val="2500.0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b="1"/>
                  <a:t>2016 first draw lead (ppb)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2948472"/>
        <c:crossesAt val="0.1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/>
      <c:scatterChart>
        <c:scatterStyle val="lineMarker"/>
        <c:ser>
          <c:idx val="0"/>
          <c:order val="0"/>
          <c:tx>
            <c:strRef>
              <c:f>Sheet6!$C$1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Sheet6!$B$5:$B$178</c:f>
              <c:numCache>
                <c:formatCode>#,##0.0</c:formatCode>
                <c:ptCount val="174"/>
                <c:pt idx="0">
                  <c:v>1.143</c:v>
                </c:pt>
                <c:pt idx="1">
                  <c:v>1.066</c:v>
                </c:pt>
                <c:pt idx="2">
                  <c:v>1.164</c:v>
                </c:pt>
                <c:pt idx="3">
                  <c:v>1.273</c:v>
                </c:pt>
                <c:pt idx="4">
                  <c:v>1.186</c:v>
                </c:pt>
                <c:pt idx="5">
                  <c:v>1.143</c:v>
                </c:pt>
                <c:pt idx="6">
                  <c:v>1.102</c:v>
                </c:pt>
                <c:pt idx="7">
                  <c:v>1.139</c:v>
                </c:pt>
                <c:pt idx="8">
                  <c:v>0.9297</c:v>
                </c:pt>
                <c:pt idx="9">
                  <c:v>1.196</c:v>
                </c:pt>
                <c:pt idx="10">
                  <c:v>1.013</c:v>
                </c:pt>
                <c:pt idx="11">
                  <c:v>1.217</c:v>
                </c:pt>
                <c:pt idx="12">
                  <c:v>1.095</c:v>
                </c:pt>
                <c:pt idx="13">
                  <c:v>1.115</c:v>
                </c:pt>
                <c:pt idx="14">
                  <c:v>2.976</c:v>
                </c:pt>
                <c:pt idx="15">
                  <c:v>1.065</c:v>
                </c:pt>
                <c:pt idx="16">
                  <c:v>1.239</c:v>
                </c:pt>
                <c:pt idx="17">
                  <c:v>0.9242</c:v>
                </c:pt>
                <c:pt idx="18">
                  <c:v>1.103</c:v>
                </c:pt>
                <c:pt idx="19">
                  <c:v>1.622</c:v>
                </c:pt>
                <c:pt idx="20">
                  <c:v>1.115</c:v>
                </c:pt>
                <c:pt idx="21">
                  <c:v>1.212</c:v>
                </c:pt>
                <c:pt idx="22">
                  <c:v>0.932</c:v>
                </c:pt>
                <c:pt idx="23">
                  <c:v>1.14</c:v>
                </c:pt>
                <c:pt idx="24">
                  <c:v>1.128</c:v>
                </c:pt>
                <c:pt idx="25">
                  <c:v>1.077</c:v>
                </c:pt>
                <c:pt idx="26">
                  <c:v>0.9604</c:v>
                </c:pt>
                <c:pt idx="27">
                  <c:v>1.043</c:v>
                </c:pt>
                <c:pt idx="28">
                  <c:v>1.129</c:v>
                </c:pt>
                <c:pt idx="29">
                  <c:v>1.198</c:v>
                </c:pt>
                <c:pt idx="30">
                  <c:v>1.179</c:v>
                </c:pt>
                <c:pt idx="31">
                  <c:v>1.126</c:v>
                </c:pt>
                <c:pt idx="32">
                  <c:v>1.218</c:v>
                </c:pt>
                <c:pt idx="33">
                  <c:v>1.262</c:v>
                </c:pt>
                <c:pt idx="34">
                  <c:v>1.155</c:v>
                </c:pt>
                <c:pt idx="35">
                  <c:v>1.065</c:v>
                </c:pt>
                <c:pt idx="36">
                  <c:v>1.3</c:v>
                </c:pt>
                <c:pt idx="37">
                  <c:v>0.8147</c:v>
                </c:pt>
                <c:pt idx="38">
                  <c:v>1.282</c:v>
                </c:pt>
                <c:pt idx="39">
                  <c:v>0.9772</c:v>
                </c:pt>
                <c:pt idx="40">
                  <c:v>1.087</c:v>
                </c:pt>
                <c:pt idx="41">
                  <c:v>0.5342</c:v>
                </c:pt>
                <c:pt idx="42">
                  <c:v>0.9214</c:v>
                </c:pt>
                <c:pt idx="43">
                  <c:v>1.209</c:v>
                </c:pt>
                <c:pt idx="44">
                  <c:v>1.134</c:v>
                </c:pt>
                <c:pt idx="45">
                  <c:v>1.153</c:v>
                </c:pt>
                <c:pt idx="46">
                  <c:v>1.819</c:v>
                </c:pt>
                <c:pt idx="47">
                  <c:v>1.069</c:v>
                </c:pt>
                <c:pt idx="48">
                  <c:v>1.048</c:v>
                </c:pt>
                <c:pt idx="49">
                  <c:v>1.105</c:v>
                </c:pt>
                <c:pt idx="50">
                  <c:v>1.294</c:v>
                </c:pt>
                <c:pt idx="51">
                  <c:v>1.181</c:v>
                </c:pt>
                <c:pt idx="52">
                  <c:v>2.01</c:v>
                </c:pt>
                <c:pt idx="53">
                  <c:v>0.8465</c:v>
                </c:pt>
                <c:pt idx="54">
                  <c:v>1.314</c:v>
                </c:pt>
                <c:pt idx="55">
                  <c:v>1.211</c:v>
                </c:pt>
                <c:pt idx="56">
                  <c:v>1.189</c:v>
                </c:pt>
                <c:pt idx="57">
                  <c:v>1.13</c:v>
                </c:pt>
                <c:pt idx="58">
                  <c:v>1.081</c:v>
                </c:pt>
                <c:pt idx="59">
                  <c:v>1.129</c:v>
                </c:pt>
                <c:pt idx="60">
                  <c:v>1.105</c:v>
                </c:pt>
                <c:pt idx="61">
                  <c:v>1.22</c:v>
                </c:pt>
                <c:pt idx="62">
                  <c:v>1.156</c:v>
                </c:pt>
                <c:pt idx="63">
                  <c:v>1.184</c:v>
                </c:pt>
                <c:pt idx="64">
                  <c:v>0.8325</c:v>
                </c:pt>
                <c:pt idx="65">
                  <c:v>1.176</c:v>
                </c:pt>
                <c:pt idx="66">
                  <c:v>1.148</c:v>
                </c:pt>
                <c:pt idx="67">
                  <c:v>1.113</c:v>
                </c:pt>
                <c:pt idx="68">
                  <c:v>1.179</c:v>
                </c:pt>
                <c:pt idx="69">
                  <c:v>0.7589</c:v>
                </c:pt>
                <c:pt idx="70">
                  <c:v>1.267</c:v>
                </c:pt>
                <c:pt idx="71">
                  <c:v>1.333</c:v>
                </c:pt>
                <c:pt idx="72">
                  <c:v>1.128</c:v>
                </c:pt>
                <c:pt idx="73">
                  <c:v>1.152</c:v>
                </c:pt>
                <c:pt idx="74">
                  <c:v>1.05</c:v>
                </c:pt>
                <c:pt idx="75">
                  <c:v>1.052</c:v>
                </c:pt>
                <c:pt idx="76">
                  <c:v>1.212</c:v>
                </c:pt>
                <c:pt idx="77">
                  <c:v>0.9765</c:v>
                </c:pt>
                <c:pt idx="78">
                  <c:v>0.9043</c:v>
                </c:pt>
                <c:pt idx="79">
                  <c:v>1.182</c:v>
                </c:pt>
                <c:pt idx="80">
                  <c:v>1.166</c:v>
                </c:pt>
                <c:pt idx="81">
                  <c:v>1.109</c:v>
                </c:pt>
                <c:pt idx="82">
                  <c:v>1.148</c:v>
                </c:pt>
                <c:pt idx="83">
                  <c:v>1.085</c:v>
                </c:pt>
                <c:pt idx="84">
                  <c:v>1.062</c:v>
                </c:pt>
                <c:pt idx="85">
                  <c:v>1.01</c:v>
                </c:pt>
                <c:pt idx="86">
                  <c:v>1.246</c:v>
                </c:pt>
                <c:pt idx="87">
                  <c:v>1.139</c:v>
                </c:pt>
                <c:pt idx="88">
                  <c:v>1.197</c:v>
                </c:pt>
                <c:pt idx="89">
                  <c:v>1.094</c:v>
                </c:pt>
                <c:pt idx="90">
                  <c:v>0.8615</c:v>
                </c:pt>
                <c:pt idx="91">
                  <c:v>1.153</c:v>
                </c:pt>
                <c:pt idx="92">
                  <c:v>1.151</c:v>
                </c:pt>
                <c:pt idx="93">
                  <c:v>1.154</c:v>
                </c:pt>
                <c:pt idx="94">
                  <c:v>1.109</c:v>
                </c:pt>
                <c:pt idx="95">
                  <c:v>0.702</c:v>
                </c:pt>
                <c:pt idx="96">
                  <c:v>1.0</c:v>
                </c:pt>
                <c:pt idx="97">
                  <c:v>1.318</c:v>
                </c:pt>
                <c:pt idx="98">
                  <c:v>1.185</c:v>
                </c:pt>
                <c:pt idx="99">
                  <c:v>0.4822</c:v>
                </c:pt>
                <c:pt idx="100">
                  <c:v>1.179</c:v>
                </c:pt>
                <c:pt idx="101">
                  <c:v>1.233</c:v>
                </c:pt>
                <c:pt idx="102">
                  <c:v>1.107</c:v>
                </c:pt>
                <c:pt idx="103">
                  <c:v>0.3783</c:v>
                </c:pt>
                <c:pt idx="104">
                  <c:v>0.8692</c:v>
                </c:pt>
                <c:pt idx="105">
                  <c:v>1.19</c:v>
                </c:pt>
                <c:pt idx="106">
                  <c:v>1.102</c:v>
                </c:pt>
                <c:pt idx="107">
                  <c:v>0.9046</c:v>
                </c:pt>
                <c:pt idx="108">
                  <c:v>1.144</c:v>
                </c:pt>
                <c:pt idx="109">
                  <c:v>1.155</c:v>
                </c:pt>
                <c:pt idx="110">
                  <c:v>1.12</c:v>
                </c:pt>
                <c:pt idx="111">
                  <c:v>1.013</c:v>
                </c:pt>
                <c:pt idx="112">
                  <c:v>1.08</c:v>
                </c:pt>
                <c:pt idx="113">
                  <c:v>1.258</c:v>
                </c:pt>
                <c:pt idx="114">
                  <c:v>0.7828</c:v>
                </c:pt>
                <c:pt idx="115">
                  <c:v>1.025</c:v>
                </c:pt>
                <c:pt idx="116">
                  <c:v>0.7096</c:v>
                </c:pt>
                <c:pt idx="117">
                  <c:v>0.09228</c:v>
                </c:pt>
                <c:pt idx="118">
                  <c:v>1.196</c:v>
                </c:pt>
                <c:pt idx="119">
                  <c:v>0.8531</c:v>
                </c:pt>
                <c:pt idx="120">
                  <c:v>1.153</c:v>
                </c:pt>
                <c:pt idx="121">
                  <c:v>1.112</c:v>
                </c:pt>
                <c:pt idx="122">
                  <c:v>1.228</c:v>
                </c:pt>
                <c:pt idx="123">
                  <c:v>1.18</c:v>
                </c:pt>
                <c:pt idx="124">
                  <c:v>1.175</c:v>
                </c:pt>
                <c:pt idx="125">
                  <c:v>1.126</c:v>
                </c:pt>
                <c:pt idx="126">
                  <c:v>1.142</c:v>
                </c:pt>
                <c:pt idx="127">
                  <c:v>1.136</c:v>
                </c:pt>
                <c:pt idx="128">
                  <c:v>0.8682</c:v>
                </c:pt>
                <c:pt idx="129">
                  <c:v>1.405</c:v>
                </c:pt>
                <c:pt idx="130">
                  <c:v>1.206</c:v>
                </c:pt>
                <c:pt idx="131">
                  <c:v>0.987</c:v>
                </c:pt>
                <c:pt idx="132">
                  <c:v>1.259</c:v>
                </c:pt>
                <c:pt idx="133">
                  <c:v>1.187</c:v>
                </c:pt>
                <c:pt idx="134">
                  <c:v>1.246</c:v>
                </c:pt>
                <c:pt idx="135">
                  <c:v>0.9639</c:v>
                </c:pt>
                <c:pt idx="136">
                  <c:v>0.9264</c:v>
                </c:pt>
                <c:pt idx="137">
                  <c:v>0.8569</c:v>
                </c:pt>
                <c:pt idx="138">
                  <c:v>1.175</c:v>
                </c:pt>
                <c:pt idx="139">
                  <c:v>0.9152</c:v>
                </c:pt>
                <c:pt idx="140">
                  <c:v>1.022</c:v>
                </c:pt>
                <c:pt idx="141">
                  <c:v>0.781</c:v>
                </c:pt>
                <c:pt idx="142">
                  <c:v>1.089</c:v>
                </c:pt>
                <c:pt idx="143">
                  <c:v>0.8154</c:v>
                </c:pt>
                <c:pt idx="144">
                  <c:v>1.079</c:v>
                </c:pt>
                <c:pt idx="145">
                  <c:v>1.195</c:v>
                </c:pt>
                <c:pt idx="146">
                  <c:v>1.073</c:v>
                </c:pt>
                <c:pt idx="147">
                  <c:v>1.184</c:v>
                </c:pt>
                <c:pt idx="148">
                  <c:v>1.075</c:v>
                </c:pt>
                <c:pt idx="149">
                  <c:v>1.149</c:v>
                </c:pt>
                <c:pt idx="150">
                  <c:v>0.8429</c:v>
                </c:pt>
                <c:pt idx="151">
                  <c:v>1.17</c:v>
                </c:pt>
                <c:pt idx="152">
                  <c:v>1.149</c:v>
                </c:pt>
                <c:pt idx="153">
                  <c:v>1.129</c:v>
                </c:pt>
                <c:pt idx="154">
                  <c:v>1.122</c:v>
                </c:pt>
                <c:pt idx="155">
                  <c:v>1.122</c:v>
                </c:pt>
                <c:pt idx="156">
                  <c:v>1.051</c:v>
                </c:pt>
                <c:pt idx="157">
                  <c:v>1.185</c:v>
                </c:pt>
                <c:pt idx="158">
                  <c:v>1.343</c:v>
                </c:pt>
                <c:pt idx="159">
                  <c:v>1.688</c:v>
                </c:pt>
                <c:pt idx="160">
                  <c:v>1.109</c:v>
                </c:pt>
                <c:pt idx="161">
                  <c:v>1.018</c:v>
                </c:pt>
                <c:pt idx="162">
                  <c:v>0.3602</c:v>
                </c:pt>
                <c:pt idx="163">
                  <c:v>1.11</c:v>
                </c:pt>
                <c:pt idx="164">
                  <c:v>0.984</c:v>
                </c:pt>
                <c:pt idx="165">
                  <c:v>1.187</c:v>
                </c:pt>
                <c:pt idx="166">
                  <c:v>0.2316</c:v>
                </c:pt>
                <c:pt idx="167">
                  <c:v>1.294</c:v>
                </c:pt>
                <c:pt idx="168">
                  <c:v>0.3266</c:v>
                </c:pt>
                <c:pt idx="169">
                  <c:v>0.9248</c:v>
                </c:pt>
                <c:pt idx="170">
                  <c:v>1.163</c:v>
                </c:pt>
                <c:pt idx="171">
                  <c:v>1.2</c:v>
                </c:pt>
                <c:pt idx="172">
                  <c:v>0.4317</c:v>
                </c:pt>
                <c:pt idx="173">
                  <c:v>0.9703</c:v>
                </c:pt>
              </c:numCache>
            </c:numRef>
          </c:xVal>
          <c:yVal>
            <c:numRef>
              <c:f>Sheet6!$C$5:$C$178</c:f>
              <c:numCache>
                <c:formatCode>#,##0.0</c:formatCode>
                <c:ptCount val="174"/>
                <c:pt idx="0">
                  <c:v>4.666999999999999</c:v>
                </c:pt>
                <c:pt idx="1">
                  <c:v>4.167999999999999</c:v>
                </c:pt>
                <c:pt idx="2">
                  <c:v>0.5</c:v>
                </c:pt>
                <c:pt idx="3">
                  <c:v>13.7</c:v>
                </c:pt>
                <c:pt idx="4">
                  <c:v>0.5</c:v>
                </c:pt>
                <c:pt idx="5">
                  <c:v>0.5</c:v>
                </c:pt>
                <c:pt idx="6">
                  <c:v>1.658</c:v>
                </c:pt>
                <c:pt idx="7">
                  <c:v>1.89</c:v>
                </c:pt>
                <c:pt idx="8">
                  <c:v>8.812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1.569</c:v>
                </c:pt>
                <c:pt idx="14">
                  <c:v>2253.0</c:v>
                </c:pt>
                <c:pt idx="15">
                  <c:v>1.174</c:v>
                </c:pt>
                <c:pt idx="16">
                  <c:v>64.16999999999998</c:v>
                </c:pt>
                <c:pt idx="17">
                  <c:v>6.719</c:v>
                </c:pt>
                <c:pt idx="18">
                  <c:v>0.5</c:v>
                </c:pt>
                <c:pt idx="19">
                  <c:v>307.0</c:v>
                </c:pt>
                <c:pt idx="20">
                  <c:v>1.238</c:v>
                </c:pt>
                <c:pt idx="21">
                  <c:v>0.5</c:v>
                </c:pt>
                <c:pt idx="22">
                  <c:v>66.89</c:v>
                </c:pt>
                <c:pt idx="23">
                  <c:v>3.522</c:v>
                </c:pt>
                <c:pt idx="24">
                  <c:v>4.373</c:v>
                </c:pt>
                <c:pt idx="25">
                  <c:v>16.77</c:v>
                </c:pt>
                <c:pt idx="26">
                  <c:v>0.5</c:v>
                </c:pt>
                <c:pt idx="27">
                  <c:v>4.777</c:v>
                </c:pt>
                <c:pt idx="28">
                  <c:v>1.499</c:v>
                </c:pt>
                <c:pt idx="29">
                  <c:v>0.5</c:v>
                </c:pt>
                <c:pt idx="30">
                  <c:v>22.93</c:v>
                </c:pt>
                <c:pt idx="31">
                  <c:v>1.92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21.56</c:v>
                </c:pt>
                <c:pt idx="36">
                  <c:v>2.22</c:v>
                </c:pt>
                <c:pt idx="37">
                  <c:v>8.210999999999998</c:v>
                </c:pt>
                <c:pt idx="38">
                  <c:v>0.5</c:v>
                </c:pt>
                <c:pt idx="39">
                  <c:v>1.31</c:v>
                </c:pt>
                <c:pt idx="40">
                  <c:v>0.5</c:v>
                </c:pt>
                <c:pt idx="41">
                  <c:v>3.547</c:v>
                </c:pt>
                <c:pt idx="42">
                  <c:v>8.275</c:v>
                </c:pt>
                <c:pt idx="43">
                  <c:v>5.089</c:v>
                </c:pt>
                <c:pt idx="44">
                  <c:v>0.5</c:v>
                </c:pt>
                <c:pt idx="45">
                  <c:v>0.5</c:v>
                </c:pt>
                <c:pt idx="46">
                  <c:v>1181.0</c:v>
                </c:pt>
                <c:pt idx="47">
                  <c:v>31.7</c:v>
                </c:pt>
                <c:pt idx="48">
                  <c:v>0.5</c:v>
                </c:pt>
                <c:pt idx="49">
                  <c:v>0.5</c:v>
                </c:pt>
                <c:pt idx="50">
                  <c:v>4.776</c:v>
                </c:pt>
                <c:pt idx="51">
                  <c:v>2.217</c:v>
                </c:pt>
                <c:pt idx="52">
                  <c:v>635.7</c:v>
                </c:pt>
                <c:pt idx="53">
                  <c:v>1.213</c:v>
                </c:pt>
                <c:pt idx="54">
                  <c:v>12.49</c:v>
                </c:pt>
                <c:pt idx="55">
                  <c:v>0.5</c:v>
                </c:pt>
                <c:pt idx="56">
                  <c:v>76.88</c:v>
                </c:pt>
                <c:pt idx="57">
                  <c:v>0.5</c:v>
                </c:pt>
                <c:pt idx="58">
                  <c:v>1.398</c:v>
                </c:pt>
                <c:pt idx="59">
                  <c:v>0.5</c:v>
                </c:pt>
                <c:pt idx="60">
                  <c:v>9.344000000000001</c:v>
                </c:pt>
                <c:pt idx="61">
                  <c:v>0.5</c:v>
                </c:pt>
                <c:pt idx="62">
                  <c:v>14.51</c:v>
                </c:pt>
                <c:pt idx="63">
                  <c:v>8.105</c:v>
                </c:pt>
                <c:pt idx="64">
                  <c:v>21.26</c:v>
                </c:pt>
                <c:pt idx="65">
                  <c:v>0.5</c:v>
                </c:pt>
                <c:pt idx="66">
                  <c:v>1.657</c:v>
                </c:pt>
                <c:pt idx="67">
                  <c:v>2.9</c:v>
                </c:pt>
                <c:pt idx="68">
                  <c:v>2.25</c:v>
                </c:pt>
                <c:pt idx="69">
                  <c:v>2.137</c:v>
                </c:pt>
                <c:pt idx="70">
                  <c:v>0.5</c:v>
                </c:pt>
                <c:pt idx="71">
                  <c:v>12.23</c:v>
                </c:pt>
                <c:pt idx="72">
                  <c:v>0.5</c:v>
                </c:pt>
                <c:pt idx="73">
                  <c:v>2.99</c:v>
                </c:pt>
                <c:pt idx="74">
                  <c:v>2.838999999999999</c:v>
                </c:pt>
                <c:pt idx="75">
                  <c:v>0.5</c:v>
                </c:pt>
                <c:pt idx="76">
                  <c:v>1.376</c:v>
                </c:pt>
                <c:pt idx="77">
                  <c:v>0.5</c:v>
                </c:pt>
                <c:pt idx="78">
                  <c:v>5.164999999999999</c:v>
                </c:pt>
                <c:pt idx="79">
                  <c:v>5.462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7.532</c:v>
                </c:pt>
                <c:pt idx="87">
                  <c:v>0.5</c:v>
                </c:pt>
                <c:pt idx="88">
                  <c:v>22.25</c:v>
                </c:pt>
                <c:pt idx="89">
                  <c:v>1.534</c:v>
                </c:pt>
                <c:pt idx="90">
                  <c:v>1.776</c:v>
                </c:pt>
                <c:pt idx="91">
                  <c:v>6.325999999999999</c:v>
                </c:pt>
                <c:pt idx="92">
                  <c:v>7.955</c:v>
                </c:pt>
                <c:pt idx="93">
                  <c:v>8.899</c:v>
                </c:pt>
                <c:pt idx="94">
                  <c:v>22.53</c:v>
                </c:pt>
                <c:pt idx="95">
                  <c:v>2.713</c:v>
                </c:pt>
                <c:pt idx="96">
                  <c:v>0.5</c:v>
                </c:pt>
                <c:pt idx="97">
                  <c:v>57.19</c:v>
                </c:pt>
                <c:pt idx="98">
                  <c:v>1.822</c:v>
                </c:pt>
                <c:pt idx="99">
                  <c:v>37.25</c:v>
                </c:pt>
                <c:pt idx="100">
                  <c:v>0.5</c:v>
                </c:pt>
                <c:pt idx="101">
                  <c:v>0.5</c:v>
                </c:pt>
                <c:pt idx="102">
                  <c:v>5.194999999999999</c:v>
                </c:pt>
                <c:pt idx="103">
                  <c:v>0.5</c:v>
                </c:pt>
                <c:pt idx="104">
                  <c:v>4.181999999999999</c:v>
                </c:pt>
                <c:pt idx="105">
                  <c:v>0.5</c:v>
                </c:pt>
                <c:pt idx="106">
                  <c:v>2.28</c:v>
                </c:pt>
                <c:pt idx="107">
                  <c:v>63.78</c:v>
                </c:pt>
                <c:pt idx="108">
                  <c:v>3.076</c:v>
                </c:pt>
                <c:pt idx="109">
                  <c:v>10.49</c:v>
                </c:pt>
                <c:pt idx="110">
                  <c:v>3.324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2.455999999999999</c:v>
                </c:pt>
                <c:pt idx="115">
                  <c:v>23.15</c:v>
                </c:pt>
                <c:pt idx="116">
                  <c:v>25.81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2.512999999999999</c:v>
                </c:pt>
                <c:pt idx="124">
                  <c:v>1.333</c:v>
                </c:pt>
                <c:pt idx="125">
                  <c:v>3.152</c:v>
                </c:pt>
                <c:pt idx="126">
                  <c:v>1.36</c:v>
                </c:pt>
                <c:pt idx="127">
                  <c:v>1.356</c:v>
                </c:pt>
                <c:pt idx="128">
                  <c:v>99.74</c:v>
                </c:pt>
                <c:pt idx="129">
                  <c:v>8.916</c:v>
                </c:pt>
                <c:pt idx="130">
                  <c:v>0.5</c:v>
                </c:pt>
                <c:pt idx="131">
                  <c:v>0.5</c:v>
                </c:pt>
                <c:pt idx="132">
                  <c:v>2.261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1.73</c:v>
                </c:pt>
                <c:pt idx="137">
                  <c:v>8.546999999999998</c:v>
                </c:pt>
                <c:pt idx="138">
                  <c:v>0.5</c:v>
                </c:pt>
                <c:pt idx="139">
                  <c:v>8.632</c:v>
                </c:pt>
                <c:pt idx="140">
                  <c:v>17.73</c:v>
                </c:pt>
                <c:pt idx="141">
                  <c:v>1.778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60.61</c:v>
                </c:pt>
                <c:pt idx="146">
                  <c:v>8.458</c:v>
                </c:pt>
                <c:pt idx="147">
                  <c:v>0.5</c:v>
                </c:pt>
                <c:pt idx="148">
                  <c:v>13.16</c:v>
                </c:pt>
                <c:pt idx="149">
                  <c:v>1.184</c:v>
                </c:pt>
                <c:pt idx="150">
                  <c:v>4.197999999999999</c:v>
                </c:pt>
                <c:pt idx="151">
                  <c:v>0.5</c:v>
                </c:pt>
                <c:pt idx="152">
                  <c:v>4.655999999999999</c:v>
                </c:pt>
                <c:pt idx="153">
                  <c:v>0.5</c:v>
                </c:pt>
                <c:pt idx="154">
                  <c:v>1.226</c:v>
                </c:pt>
                <c:pt idx="155">
                  <c:v>5.322999999999999</c:v>
                </c:pt>
                <c:pt idx="156">
                  <c:v>1.238</c:v>
                </c:pt>
                <c:pt idx="157">
                  <c:v>0.5</c:v>
                </c:pt>
                <c:pt idx="158">
                  <c:v>3.13</c:v>
                </c:pt>
                <c:pt idx="159">
                  <c:v>19.15</c:v>
                </c:pt>
                <c:pt idx="160">
                  <c:v>4.192999999999999</c:v>
                </c:pt>
                <c:pt idx="161">
                  <c:v>3.8</c:v>
                </c:pt>
                <c:pt idx="162">
                  <c:v>18.79</c:v>
                </c:pt>
                <c:pt idx="163">
                  <c:v>6.487</c:v>
                </c:pt>
                <c:pt idx="164">
                  <c:v>1.187</c:v>
                </c:pt>
                <c:pt idx="165">
                  <c:v>0.5</c:v>
                </c:pt>
                <c:pt idx="166">
                  <c:v>2.351999999999999</c:v>
                </c:pt>
                <c:pt idx="167">
                  <c:v>0.5</c:v>
                </c:pt>
                <c:pt idx="168">
                  <c:v>0.5</c:v>
                </c:pt>
                <c:pt idx="169">
                  <c:v>29.62</c:v>
                </c:pt>
                <c:pt idx="170">
                  <c:v>26.22</c:v>
                </c:pt>
                <c:pt idx="171">
                  <c:v>2.348</c:v>
                </c:pt>
                <c:pt idx="172">
                  <c:v>6.506</c:v>
                </c:pt>
                <c:pt idx="173">
                  <c:v>3.476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52C7-4B8D-BB84-2EB9C8DD70A3}"/>
            </c:ext>
          </c:extLst>
        </c:ser>
        <c:ser>
          <c:idx val="1"/>
          <c:order val="1"/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Sheet6!$G$22:$H$22</c:f>
              <c:numCache>
                <c:formatCode>General</c:formatCode>
                <c:ptCount val="2"/>
                <c:pt idx="0">
                  <c:v>1.23</c:v>
                </c:pt>
                <c:pt idx="1">
                  <c:v>1.23</c:v>
                </c:pt>
              </c:numCache>
            </c:numRef>
          </c:xVal>
          <c:yVal>
            <c:numRef>
              <c:f>Sheet6!$G$21:$H$21</c:f>
              <c:numCache>
                <c:formatCode>General</c:formatCode>
                <c:ptCount val="2"/>
                <c:pt idx="0">
                  <c:v>0.1</c:v>
                </c:pt>
                <c:pt idx="1">
                  <c:v>10000.0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52C7-4B8D-BB84-2EB9C8DD70A3}"/>
            </c:ext>
          </c:extLst>
        </c:ser>
        <c:dLbls/>
        <c:axId val="543135608"/>
        <c:axId val="543144168"/>
      </c:scatterChart>
      <c:valAx>
        <c:axId val="543135608"/>
        <c:scaling>
          <c:orientation val="minMax"/>
          <c:max val="3.5"/>
          <c:min val="0.0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Phosphate as P (ppm)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.0" sourceLinked="1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3144168"/>
        <c:crossesAt val="0.0"/>
        <c:crossBetween val="midCat"/>
        <c:majorUnit val="0.5"/>
      </c:valAx>
      <c:valAx>
        <c:axId val="543144168"/>
        <c:scaling>
          <c:logBase val="10.0"/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First draw lead (ppb)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3135608"/>
        <c:crosses val="autoZero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7E21D-4274-4453-A73A-2D9BC26BEE26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92080-AD7E-478C-80E9-92D1095E8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707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8BB3C-7AB5-44CD-A3CD-EB200757EFD6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7FCD-226F-448B-9F17-3A8FA4D91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728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8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93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83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17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80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79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01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872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7FCD-226F-448B-9F17-3A8FA4D910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795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C7D0-3570-419F-8AE4-CCB73D74F8B3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5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48EE-998A-444F-9384-FD4D856B2292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2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7CFE-8234-419A-AEF0-3AD99AD15CE7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59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18A1-7908-44E3-8720-6B8F155E5499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479016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566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605F-829D-4989-BF94-A0F8AEF5546F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35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5636-8472-4EF4-A535-CE70CAC22606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111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162C-9580-477A-82FC-CC95C3E75E4A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3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ABA-33A1-4C16-AA8A-7896FEE67300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63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C7B2-B979-484F-8C7A-114036190B0E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098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4CAA-3C06-46A8-B659-376BD3D5FD13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67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9B60-C4C0-4F35-91E2-C7520863A089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07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7B20-5BA0-456E-8927-BC60033911D8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681D-F628-4E89-8B78-18D94D815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3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122363"/>
            <a:ext cx="8472170" cy="2005848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Flint resident sampling: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2015 vs. March 2016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6858000" cy="1524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Kelsey Pieper and Marc Edwards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Virginia 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85" t="12909" r="6749" b="4820"/>
          <a:stretch/>
        </p:blipFill>
        <p:spPr>
          <a:xfrm>
            <a:off x="148678" y="4937126"/>
            <a:ext cx="3257550" cy="1784350"/>
          </a:xfrm>
          <a:prstGeom prst="rect">
            <a:avLst/>
          </a:prstGeom>
        </p:spPr>
      </p:pic>
      <p:pic>
        <p:nvPicPr>
          <p:cNvPr id="6" name="Picture 5" descr="VT-Inv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855" y="5783799"/>
            <a:ext cx="3569075" cy="880944"/>
          </a:xfrm>
          <a:prstGeom prst="rect">
            <a:avLst/>
          </a:prstGeom>
          <a:noFill/>
          <a:ln w="19050"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9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 sampling in Flint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599"/>
            <a:ext cx="8163012" cy="4636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August 2015</a:t>
            </a:r>
            <a:r>
              <a:rPr lang="en-US" dirty="0"/>
              <a:t>: 269 homes sampled</a:t>
            </a:r>
          </a:p>
          <a:p>
            <a:pPr lvl="1"/>
            <a:r>
              <a:rPr lang="en-US" dirty="0"/>
              <a:t>Participation rate: 90%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March 2016: </a:t>
            </a:r>
            <a:r>
              <a:rPr lang="en-US" dirty="0"/>
              <a:t>187 homes sampled</a:t>
            </a:r>
          </a:p>
          <a:p>
            <a:pPr lvl="1"/>
            <a:r>
              <a:rPr lang="en-US" dirty="0"/>
              <a:t>Participation rate: 70%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i="1" dirty="0"/>
              <a:t>174 homes participating </a:t>
            </a:r>
          </a:p>
          <a:p>
            <a:pPr marL="0" indent="0" algn="ctr">
              <a:buNone/>
            </a:pPr>
            <a:r>
              <a:rPr lang="en-US" sz="3600" b="1" i="1" dirty="0"/>
              <a:t>in both 2015 and 2016 </a:t>
            </a:r>
          </a:p>
          <a:p>
            <a:pPr marL="0" indent="0" algn="ctr">
              <a:buNone/>
            </a:pPr>
            <a:r>
              <a:rPr lang="en-US" sz="3600" b="1" i="1" dirty="0"/>
              <a:t>used for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9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3046198"/>
              </p:ext>
            </p:extLst>
          </p:nvPr>
        </p:nvGraphicFramePr>
        <p:xfrm>
          <a:off x="303079" y="2111428"/>
          <a:ext cx="8537842" cy="44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3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36937935"/>
                    </a:ext>
                  </a:extLst>
                </a:gridCol>
                <a:gridCol w="134783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0703306"/>
                    </a:ext>
                  </a:extLst>
                </a:gridCol>
                <a:gridCol w="133724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3956239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8908186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52537517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6166985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591281"/>
                    </a:ext>
                  </a:extLst>
                </a:gridCol>
              </a:tblGrid>
              <a:tr h="7349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&gt;AL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86544519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5825555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1626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983150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4569017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26933040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37899173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16052579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6453668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4274"/>
          </a:xfrm>
        </p:spPr>
        <p:txBody>
          <a:bodyPr>
            <a:normAutofit fontScale="90000"/>
          </a:bodyPr>
          <a:lstStyle/>
          <a:p>
            <a:r>
              <a:rPr lang="en-US" dirty="0"/>
              <a:t>174 households participated in both 2015 and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436998"/>
              </p:ext>
            </p:extLst>
          </p:nvPr>
        </p:nvGraphicFramePr>
        <p:xfrm>
          <a:off x="303079" y="2111428"/>
          <a:ext cx="8537842" cy="44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3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36937935"/>
                    </a:ext>
                  </a:extLst>
                </a:gridCol>
                <a:gridCol w="134783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0703306"/>
                    </a:ext>
                  </a:extLst>
                </a:gridCol>
                <a:gridCol w="133724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3956239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8908186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52537517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6166985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591281"/>
                    </a:ext>
                  </a:extLst>
                </a:gridCol>
              </a:tblGrid>
              <a:tr h="7349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&gt;AL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86544519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5825555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1626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983150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4569017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26933040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37899173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16052579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6453668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4274"/>
          </a:xfrm>
        </p:spPr>
        <p:txBody>
          <a:bodyPr>
            <a:normAutofit fontScale="90000"/>
          </a:bodyPr>
          <a:lstStyle/>
          <a:p>
            <a:r>
              <a:rPr lang="en-US" dirty="0"/>
              <a:t>174 households participated in both 2015 and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2502"/>
              </p:ext>
            </p:extLst>
          </p:nvPr>
        </p:nvGraphicFramePr>
        <p:xfrm>
          <a:off x="303079" y="2111428"/>
          <a:ext cx="8537842" cy="44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3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36937935"/>
                    </a:ext>
                  </a:extLst>
                </a:gridCol>
                <a:gridCol w="134783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0703306"/>
                    </a:ext>
                  </a:extLst>
                </a:gridCol>
                <a:gridCol w="133724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3956239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8908186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52537517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6166985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591281"/>
                    </a:ext>
                  </a:extLst>
                </a:gridCol>
              </a:tblGrid>
              <a:tr h="7349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&gt;AL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86544519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5825555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1626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983150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4569017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26933040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37899173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16052579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6453668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4274"/>
          </a:xfrm>
        </p:spPr>
        <p:txBody>
          <a:bodyPr>
            <a:normAutofit fontScale="90000"/>
          </a:bodyPr>
          <a:lstStyle/>
          <a:p>
            <a:r>
              <a:rPr lang="en-US" dirty="0"/>
              <a:t>174 households participated in both 2015 and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4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2257480"/>
              </p:ext>
            </p:extLst>
          </p:nvPr>
        </p:nvGraphicFramePr>
        <p:xfrm>
          <a:off x="303079" y="2111428"/>
          <a:ext cx="8537842" cy="44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3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36937935"/>
                    </a:ext>
                  </a:extLst>
                </a:gridCol>
                <a:gridCol w="134783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0703306"/>
                    </a:ext>
                  </a:extLst>
                </a:gridCol>
                <a:gridCol w="133724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3956239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8908186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52537517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6166985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591281"/>
                    </a:ext>
                  </a:extLst>
                </a:gridCol>
              </a:tblGrid>
              <a:tr h="7349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&gt;AL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86544519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5825555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1626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983150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4569017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26933040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37899173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16052579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6453668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4274"/>
          </a:xfrm>
        </p:spPr>
        <p:txBody>
          <a:bodyPr>
            <a:normAutofit fontScale="90000"/>
          </a:bodyPr>
          <a:lstStyle/>
          <a:p>
            <a:r>
              <a:rPr lang="en-US" dirty="0"/>
              <a:t>174 households participated in both 2015 and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8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138535"/>
              </p:ext>
            </p:extLst>
          </p:nvPr>
        </p:nvGraphicFramePr>
        <p:xfrm>
          <a:off x="303079" y="2111428"/>
          <a:ext cx="8537842" cy="44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3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36937935"/>
                    </a:ext>
                  </a:extLst>
                </a:gridCol>
                <a:gridCol w="134783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0703306"/>
                    </a:ext>
                  </a:extLst>
                </a:gridCol>
                <a:gridCol w="133724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3956239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8908186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52537517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6166985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591281"/>
                    </a:ext>
                  </a:extLst>
                </a:gridCol>
              </a:tblGrid>
              <a:tr h="7349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&gt;AL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86544519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5825555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1626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983150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4569017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26933040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37899173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16052579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6453668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4274"/>
          </a:xfrm>
        </p:spPr>
        <p:txBody>
          <a:bodyPr>
            <a:normAutofit fontScale="90000"/>
          </a:bodyPr>
          <a:lstStyle/>
          <a:p>
            <a:r>
              <a:rPr lang="en-US" dirty="0"/>
              <a:t>174 households participated in both 2015 and 2016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8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7962165"/>
              </p:ext>
            </p:extLst>
          </p:nvPr>
        </p:nvGraphicFramePr>
        <p:xfrm>
          <a:off x="303079" y="2111428"/>
          <a:ext cx="8537842" cy="44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3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36937935"/>
                    </a:ext>
                  </a:extLst>
                </a:gridCol>
                <a:gridCol w="134783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0703306"/>
                    </a:ext>
                  </a:extLst>
                </a:gridCol>
                <a:gridCol w="133724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3956239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8908186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52537517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6166985"/>
                    </a:ext>
                  </a:extLst>
                </a:gridCol>
                <a:gridCol w="12423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591281"/>
                    </a:ext>
                  </a:extLst>
                </a:gridCol>
              </a:tblGrid>
              <a:tr h="7349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&gt;AL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86544519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5825555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1626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98315016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4569017"/>
                  </a:ext>
                </a:extLst>
              </a:tr>
              <a:tr h="370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26933040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37899173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16052579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6453668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4274"/>
          </a:xfrm>
        </p:spPr>
        <p:txBody>
          <a:bodyPr>
            <a:normAutofit fontScale="90000"/>
          </a:bodyPr>
          <a:lstStyle/>
          <a:p>
            <a:r>
              <a:rPr lang="en-US" dirty="0"/>
              <a:t>174 households participated in both 2015 and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36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87073"/>
              </p:ext>
            </p:extLst>
          </p:nvPr>
        </p:nvGraphicFramePr>
        <p:xfrm>
          <a:off x="355600" y="1460500"/>
          <a:ext cx="8581366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vs. 2016 first draws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64429" y="1666240"/>
            <a:ext cx="2925018" cy="40011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&gt;15 ppb in 2016 only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1723" y="5020684"/>
            <a:ext cx="2943434" cy="40011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14% &gt;15 ppb in 2015 only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5300" y="5100320"/>
            <a:ext cx="53111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83369" y="1702457"/>
            <a:ext cx="602092" cy="34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7791" y="1674629"/>
            <a:ext cx="2871299" cy="40011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&gt;15 ppb in both years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5759" y="3708035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ppb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2542" y="1350108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ppb</a:t>
            </a:r>
          </a:p>
        </p:txBody>
      </p:sp>
      <p:sp>
        <p:nvSpPr>
          <p:cNvPr id="15" name="TextBox 14"/>
          <p:cNvSpPr txBox="1"/>
          <p:nvPr/>
        </p:nvSpPr>
        <p:spPr>
          <a:xfrm rot="19785353">
            <a:off x="6665464" y="2462697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9562" y="5015756"/>
            <a:ext cx="2999540" cy="40011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71% &lt;15 ppb in both years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65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418262"/>
              </p:ext>
            </p:extLst>
          </p:nvPr>
        </p:nvGraphicFramePr>
        <p:xfrm>
          <a:off x="355600" y="1460500"/>
          <a:ext cx="8581366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vs. 2016 first draws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23978" y="1702457"/>
            <a:ext cx="602092" cy="34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7832" y="1702457"/>
            <a:ext cx="53583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relationship between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levels by year</a:t>
            </a:r>
          </a:p>
          <a:p>
            <a:pPr algn="ctr"/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lead filters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87065" y="2194560"/>
            <a:ext cx="147521" cy="623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4794" y="2783759"/>
            <a:ext cx="206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ppb in 2015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2253 ppb in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0415" y="4047831"/>
            <a:ext cx="206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ppb in 2015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ppb in 2016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2792" y="4618115"/>
            <a:ext cx="131747" cy="7844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0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Iron in water concentrations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9223270"/>
              </p:ext>
            </p:extLst>
          </p:nvPr>
        </p:nvGraphicFramePr>
        <p:xfrm>
          <a:off x="457993" y="2120469"/>
          <a:ext cx="8339138" cy="3691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6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62110127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67657024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42233668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2365802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40581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1941966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%&gt;SMCL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47793855"/>
                  </a:ext>
                </a:extLst>
              </a:tr>
              <a:tr h="1841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02440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353451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4375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03918698"/>
                  </a:ext>
                </a:extLst>
              </a:tr>
              <a:tr h="1841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173704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44548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396447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5306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5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41554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Flint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63" y="1777025"/>
            <a:ext cx="7223109" cy="4040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28" y="5934670"/>
            <a:ext cx="84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Dennis Walters, Matt Smith, Tracy Hacker, Tonya Williams, </a:t>
            </a:r>
            <a:r>
              <a:rPr lang="en-US" dirty="0" err="1" smtClean="0"/>
              <a:t>Kaylie</a:t>
            </a:r>
            <a:r>
              <a:rPr lang="en-US" dirty="0" smtClean="0"/>
              <a:t> </a:t>
            </a:r>
            <a:r>
              <a:rPr lang="en-US" dirty="0" err="1" smtClean="0"/>
              <a:t>Mosteller</a:t>
            </a:r>
            <a:r>
              <a:rPr lang="en-US" dirty="0" smtClean="0"/>
              <a:t>, Carrie Nelson, Claire </a:t>
            </a:r>
            <a:r>
              <a:rPr lang="en-US" dirty="0" err="1" smtClean="0"/>
              <a:t>McClinton</a:t>
            </a:r>
            <a:r>
              <a:rPr lang="en-US" dirty="0" smtClean="0"/>
              <a:t>, Keri Webber, Tony </a:t>
            </a:r>
            <a:r>
              <a:rPr lang="en-US" dirty="0" err="1" smtClean="0"/>
              <a:t>Palladeno</a:t>
            </a:r>
            <a:r>
              <a:rPr lang="en-US" dirty="0" smtClean="0"/>
              <a:t> Jr., Leah </a:t>
            </a:r>
            <a:r>
              <a:rPr lang="en-US" dirty="0" err="1" smtClean="0"/>
              <a:t>Palladeno</a:t>
            </a:r>
            <a:r>
              <a:rPr lang="en-US" dirty="0" smtClean="0"/>
              <a:t>, Jessica Owens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3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Iron in water concentrations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162431"/>
              </p:ext>
            </p:extLst>
          </p:nvPr>
        </p:nvGraphicFramePr>
        <p:xfrm>
          <a:off x="457993" y="2120469"/>
          <a:ext cx="8339138" cy="3691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6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62110127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67657024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42233668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2365802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40581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1941966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%&gt;SMCL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47793855"/>
                  </a:ext>
                </a:extLst>
              </a:tr>
              <a:tr h="1841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02440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353451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4375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03918698"/>
                  </a:ext>
                </a:extLst>
              </a:tr>
              <a:tr h="1841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173704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44548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396447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5306018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85" t="12909" r="6749" b="4820"/>
          <a:stretch/>
        </p:blipFill>
        <p:spPr>
          <a:xfrm>
            <a:off x="2115144" y="4845155"/>
            <a:ext cx="3257550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8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Iron in water concentrations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518662"/>
              </p:ext>
            </p:extLst>
          </p:nvPr>
        </p:nvGraphicFramePr>
        <p:xfrm>
          <a:off x="457993" y="2120469"/>
          <a:ext cx="8339138" cy="3691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6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62110127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67657024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42233668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2365802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40581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1941966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%&gt;SMCL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47793855"/>
                  </a:ext>
                </a:extLst>
              </a:tr>
              <a:tr h="1841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02440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353451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4375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03918698"/>
                  </a:ext>
                </a:extLst>
              </a:tr>
              <a:tr h="1841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173704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44548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396447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5306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00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7277490"/>
              </p:ext>
            </p:extLst>
          </p:nvPr>
        </p:nvGraphicFramePr>
        <p:xfrm>
          <a:off x="212308" y="1405726"/>
          <a:ext cx="5784232" cy="531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Phosphate levels in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96540" y="2300274"/>
            <a:ext cx="2500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Detachment of leaded scale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6267" y="4332411"/>
            <a:ext cx="3617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levels of corrosion control chemicals</a:t>
            </a:r>
          </a:p>
        </p:txBody>
      </p:sp>
      <p:sp>
        <p:nvSpPr>
          <p:cNvPr id="8" name="Oval 7"/>
          <p:cNvSpPr/>
          <p:nvPr/>
        </p:nvSpPr>
        <p:spPr>
          <a:xfrm>
            <a:off x="1426464" y="2916455"/>
            <a:ext cx="1527382" cy="2800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51208" y="1700278"/>
            <a:ext cx="2492943" cy="2679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715725" y="1347115"/>
            <a:ext cx="5564642" cy="5435542"/>
            <a:chOff x="1498010" y="440191"/>
            <a:chExt cx="5886859" cy="5750284"/>
          </a:xfrm>
        </p:grpSpPr>
        <p:grpSp>
          <p:nvGrpSpPr>
            <p:cNvPr id="12" name="Group 11"/>
            <p:cNvGrpSpPr/>
            <p:nvPr/>
          </p:nvGrpSpPr>
          <p:grpSpPr>
            <a:xfrm>
              <a:off x="1498010" y="440191"/>
              <a:ext cx="5886859" cy="5750284"/>
              <a:chOff x="1498010" y="440191"/>
              <a:chExt cx="5886859" cy="57502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r="1458" b="8492"/>
              <a:stretch/>
            </p:blipFill>
            <p:spPr>
              <a:xfrm>
                <a:off x="1498010" y="440191"/>
                <a:ext cx="5886859" cy="5750284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779520" y="1402080"/>
                <a:ext cx="766354" cy="888274"/>
              </a:xfrm>
              <a:prstGeom prst="rect">
                <a:avLst/>
              </a:prstGeom>
              <a:solidFill>
                <a:srgbClr val="F7F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969726" y="2538548"/>
                <a:ext cx="766354" cy="888274"/>
              </a:xfrm>
              <a:prstGeom prst="rect">
                <a:avLst/>
              </a:prstGeom>
              <a:solidFill>
                <a:srgbClr val="F7F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779520" y="3901440"/>
                <a:ext cx="1158173" cy="513806"/>
              </a:xfrm>
              <a:prstGeom prst="rect">
                <a:avLst/>
              </a:prstGeom>
              <a:solidFill>
                <a:srgbClr val="F7F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583610" y="5281747"/>
                <a:ext cx="1354081" cy="579121"/>
              </a:xfrm>
              <a:prstGeom prst="rect">
                <a:avLst/>
              </a:prstGeom>
              <a:solidFill>
                <a:srgbClr val="F7F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9576" y="4815839"/>
                <a:ext cx="1293223" cy="465907"/>
              </a:xfrm>
              <a:prstGeom prst="rect">
                <a:avLst/>
              </a:prstGeom>
              <a:solidFill>
                <a:srgbClr val="F7F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59577" y="4965402"/>
                <a:ext cx="648789" cy="513806"/>
              </a:xfrm>
              <a:prstGeom prst="rect">
                <a:avLst/>
              </a:prstGeom>
              <a:solidFill>
                <a:srgbClr val="F7F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14268" y="3169918"/>
                <a:ext cx="648789" cy="792481"/>
              </a:xfrm>
              <a:prstGeom prst="rect">
                <a:avLst/>
              </a:prstGeom>
              <a:solidFill>
                <a:srgbClr val="F7F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2673496" y="4865254"/>
              <a:ext cx="0" cy="613954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018971" y="5281746"/>
              <a:ext cx="0" cy="613954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162697" y="1402080"/>
              <a:ext cx="0" cy="613954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148216" y="2538548"/>
              <a:ext cx="0" cy="776785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36607" y="3750126"/>
              <a:ext cx="1248085" cy="239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in lead levels by zip code</a:t>
            </a:r>
          </a:p>
        </p:txBody>
      </p:sp>
      <p:sp>
        <p:nvSpPr>
          <p:cNvPr id="32" name="Oval 31"/>
          <p:cNvSpPr/>
          <p:nvPr/>
        </p:nvSpPr>
        <p:spPr>
          <a:xfrm>
            <a:off x="1820091" y="3257006"/>
            <a:ext cx="1648901" cy="16006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2839" y="2439425"/>
            <a:ext cx="112402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WTP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42386" y="4019313"/>
            <a:ext cx="0" cy="580349"/>
          </a:xfrm>
          <a:prstGeom prst="straightConnector1">
            <a:avLst/>
          </a:prstGeom>
          <a:ln w="1270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4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32668"/>
          </a:xfrm>
        </p:spPr>
        <p:txBody>
          <a:bodyPr>
            <a:normAutofit fontScale="90000"/>
          </a:bodyPr>
          <a:lstStyle/>
          <a:p>
            <a:r>
              <a:rPr lang="en-US" dirty="0"/>
              <a:t>Many Flint residents are using very little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9549"/>
            <a:ext cx="7886700" cy="4367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Two homes with persistent elevated lead problem only using </a:t>
            </a:r>
            <a:r>
              <a:rPr lang="en-US" sz="3200" b="1" i="1" u="sng" dirty="0"/>
              <a:t>20-45% of typical monthly volume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Trying to reduce water bills</a:t>
            </a:r>
          </a:p>
          <a:p>
            <a:pPr marL="514350" indent="-514350">
              <a:buAutoNum type="arabicPeriod"/>
            </a:pPr>
            <a:r>
              <a:rPr lang="en-US" dirty="0"/>
              <a:t>Showering only once per week (&lt;5 min) to reduce the likelihood of rashes or exposure</a:t>
            </a:r>
          </a:p>
          <a:p>
            <a:pPr marL="514350" indent="-514350">
              <a:buAutoNum type="arabicPeriod"/>
            </a:pPr>
            <a:r>
              <a:rPr lang="en-US" dirty="0"/>
              <a:t>Using bottled water for baths, washing dishes and other uses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35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Flint is not yet meeting the 90%’ile lead action level</a:t>
            </a:r>
          </a:p>
          <a:p>
            <a:pPr marL="4171950" lvl="8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Lead levels are lower than in August 2015</a:t>
            </a:r>
          </a:p>
          <a:p>
            <a:pPr marL="4171950" lvl="8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Iron levels (and red water complaints) are decreasing</a:t>
            </a:r>
          </a:p>
          <a:p>
            <a:pPr marL="4171950" lvl="8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speed up recovery of the system, residents will need to use more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5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Tech Research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1" y="1371602"/>
            <a:ext cx="8614611" cy="4580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Undergraduate Students: </a:t>
            </a:r>
            <a:r>
              <a:rPr lang="en-US" sz="2200" dirty="0"/>
              <a:t>Madeleine </a:t>
            </a:r>
            <a:r>
              <a:rPr lang="en-US" sz="2200" dirty="0" err="1"/>
              <a:t>Brouse</a:t>
            </a:r>
            <a:r>
              <a:rPr lang="en-US" sz="2200" dirty="0"/>
              <a:t>, Margaret </a:t>
            </a:r>
            <a:r>
              <a:rPr lang="en-US" sz="2200" dirty="0" err="1"/>
              <a:t>Carolan</a:t>
            </a:r>
            <a:r>
              <a:rPr lang="en-US" sz="2200" dirty="0"/>
              <a:t>, Sara </a:t>
            </a:r>
            <a:r>
              <a:rPr lang="en-US" sz="2200" dirty="0" err="1"/>
              <a:t>Chergaoui</a:t>
            </a:r>
            <a:r>
              <a:rPr lang="en-US" sz="2200" dirty="0"/>
              <a:t>, Matthew </a:t>
            </a:r>
            <a:r>
              <a:rPr lang="en-US" sz="2200" dirty="0" err="1"/>
              <a:t>Dowdle</a:t>
            </a:r>
            <a:r>
              <a:rPr lang="en-US" sz="2200" dirty="0"/>
              <a:t>, Kim Hughes, Rebecca Jones, Alison Vick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200" b="1" dirty="0"/>
              <a:t>Graduate Students:</a:t>
            </a:r>
            <a:r>
              <a:rPr lang="en-US" sz="2200" i="1" dirty="0"/>
              <a:t> </a:t>
            </a:r>
            <a:r>
              <a:rPr lang="en-US" sz="2200" dirty="0"/>
              <a:t>Christina Devine, Emily Garner, Catherine Grey, Pan Ji, Anurag </a:t>
            </a:r>
            <a:r>
              <a:rPr lang="en-US" sz="2200" dirty="0" err="1"/>
              <a:t>Mantha</a:t>
            </a:r>
            <a:r>
              <a:rPr lang="en-US" sz="2200" dirty="0"/>
              <a:t>, Rebekah Martin, Jake </a:t>
            </a:r>
            <a:r>
              <a:rPr lang="en-US" sz="2200" dirty="0" err="1"/>
              <a:t>Metch</a:t>
            </a:r>
            <a:r>
              <a:rPr lang="en-US" sz="2200" dirty="0"/>
              <a:t>, Victoria Nystrom, Colin Richards, William Rhoads, Siddhartha Roy, Laurel Strom, Owen Strom, Min Tang, Ni Zhu</a:t>
            </a:r>
          </a:p>
          <a:p>
            <a:pPr marL="0" indent="0">
              <a:buNone/>
            </a:pPr>
            <a:endParaRPr lang="en-US" sz="200" b="1" dirty="0"/>
          </a:p>
          <a:p>
            <a:pPr marL="0" indent="0">
              <a:buNone/>
            </a:pPr>
            <a:r>
              <a:rPr lang="en-US" sz="2200" b="1" dirty="0"/>
              <a:t>Post-docs/Research Scientists:</a:t>
            </a:r>
            <a:r>
              <a:rPr lang="en-US" sz="2200" dirty="0"/>
              <a:t> Brandi Clark, </a:t>
            </a:r>
            <a:r>
              <a:rPr lang="en-US" sz="2200" dirty="0" err="1"/>
              <a:t>Dongjuan</a:t>
            </a:r>
            <a:r>
              <a:rPr lang="en-US" sz="2200" dirty="0"/>
              <a:t> Dai, Sheldon Masters, Jeffrey Parks, David </a:t>
            </a:r>
            <a:r>
              <a:rPr lang="en-US" sz="2200" dirty="0" err="1"/>
              <a:t>Schwake</a:t>
            </a:r>
            <a:r>
              <a:rPr lang="en-US" sz="2200" dirty="0"/>
              <a:t>, </a:t>
            </a:r>
            <a:r>
              <a:rPr lang="en-US" sz="2200" dirty="0" err="1"/>
              <a:t>Fei</a:t>
            </a:r>
            <a:r>
              <a:rPr lang="en-US" sz="2200" dirty="0"/>
              <a:t> Wang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200" b="1" dirty="0"/>
              <a:t>Virginia Tech Staff: </a:t>
            </a:r>
            <a:r>
              <a:rPr lang="en-US" sz="2200" dirty="0"/>
              <a:t>Cassandra </a:t>
            </a:r>
            <a:r>
              <a:rPr lang="en-US" sz="2200" dirty="0" err="1" smtClean="0"/>
              <a:t>Hockman</a:t>
            </a:r>
            <a:endParaRPr lang="en-US" sz="200" dirty="0" smtClean="0"/>
          </a:p>
          <a:p>
            <a:pPr marL="0" indent="0">
              <a:buNone/>
            </a:pPr>
            <a:r>
              <a:rPr lang="en-US" sz="2200" b="1" dirty="0"/>
              <a:t>Principal Investigators: </a:t>
            </a:r>
            <a:r>
              <a:rPr lang="en-US" sz="2200" dirty="0"/>
              <a:t>Amy </a:t>
            </a:r>
            <a:r>
              <a:rPr lang="en-US" sz="2200" dirty="0" err="1"/>
              <a:t>Pruden</a:t>
            </a:r>
            <a:r>
              <a:rPr lang="en-US" sz="2200" dirty="0"/>
              <a:t> and Joseph </a:t>
            </a:r>
            <a:r>
              <a:rPr lang="en-US" sz="2200" dirty="0" err="1"/>
              <a:t>Falkinham</a:t>
            </a:r>
            <a:r>
              <a:rPr lang="en-US" sz="2200" dirty="0"/>
              <a:t>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5" descr="VT-Inv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375" y="5915879"/>
            <a:ext cx="3569075" cy="880944"/>
          </a:xfrm>
          <a:prstGeom prst="rect">
            <a:avLst/>
          </a:prstGeom>
          <a:noFill/>
          <a:ln w="19050"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1195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965415"/>
            <a:ext cx="7223109" cy="4040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28" y="5934670"/>
            <a:ext cx="84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Dennis Walters, Matt Smith, Tracy Hacker, Tonya Williams, </a:t>
            </a:r>
            <a:r>
              <a:rPr lang="en-US" dirty="0" err="1" smtClean="0"/>
              <a:t>Kaylie</a:t>
            </a:r>
            <a:r>
              <a:rPr lang="en-US" dirty="0" smtClean="0"/>
              <a:t> </a:t>
            </a:r>
            <a:r>
              <a:rPr lang="en-US" dirty="0" err="1" smtClean="0"/>
              <a:t>Mosteller</a:t>
            </a:r>
            <a:r>
              <a:rPr lang="en-US" dirty="0" smtClean="0"/>
              <a:t>, Carrie Nelson, Claire </a:t>
            </a:r>
            <a:r>
              <a:rPr lang="en-US" dirty="0" err="1" smtClean="0"/>
              <a:t>McClinton</a:t>
            </a:r>
            <a:r>
              <a:rPr lang="en-US" dirty="0" smtClean="0"/>
              <a:t>, Keri Webber, Tony </a:t>
            </a:r>
            <a:r>
              <a:rPr lang="en-US" dirty="0" err="1" smtClean="0"/>
              <a:t>Palladeno</a:t>
            </a:r>
            <a:r>
              <a:rPr lang="en-US" dirty="0" smtClean="0"/>
              <a:t> Jr., Leah </a:t>
            </a:r>
            <a:r>
              <a:rPr lang="en-US" dirty="0" err="1" smtClean="0"/>
              <a:t>Palladeno</a:t>
            </a:r>
            <a:r>
              <a:rPr lang="en-US" dirty="0" smtClean="0"/>
              <a:t>, Jessica Owens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9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5684809" y="4491483"/>
            <a:ext cx="3400051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90993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Formation of scale within the distribution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 rot="16200000">
            <a:off x="3227120" y="1736589"/>
            <a:ext cx="2689760" cy="5499974"/>
          </a:xfrm>
          <a:prstGeom prst="can">
            <a:avLst>
              <a:gd name="adj" fmla="val 665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40943" y="3278038"/>
            <a:ext cx="1518249" cy="24153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3902" y="4494362"/>
            <a:ext cx="2794958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57353" y="340208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147" y="544692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86755" y="459440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99746" y="480529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79108" y="386375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65566" y="5011982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1549" y="3077983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3724" y="3609372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0828" y="3809427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6211" y="4268960"/>
            <a:ext cx="1917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703" y="1901988"/>
            <a:ext cx="3188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Lead-bearing 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plumbing materials</a:t>
            </a:r>
            <a:endParaRPr lang="en-US" sz="28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5031" y="1941719"/>
            <a:ext cx="2912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 control</a:t>
            </a:r>
          </a:p>
          <a:p>
            <a:pPr algn="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0695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3472 -0.009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0.0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01094 0.029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4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02222 0.01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60277 0.018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9" y="92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55486 0.018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3" y="9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58837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60712 0.00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6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7" grpId="0"/>
      <p:bldP spid="28" grpId="0"/>
      <p:bldP spid="30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flipH="1">
            <a:off x="5684809" y="4491483"/>
            <a:ext cx="3400051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84808" y="4491483"/>
            <a:ext cx="2723071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n 4"/>
          <p:cNvSpPr/>
          <p:nvPr/>
        </p:nvSpPr>
        <p:spPr>
          <a:xfrm rot="16200000">
            <a:off x="3227120" y="1736589"/>
            <a:ext cx="2689760" cy="5499974"/>
          </a:xfrm>
          <a:prstGeom prst="can">
            <a:avLst>
              <a:gd name="adj" fmla="val 665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40943" y="3278038"/>
            <a:ext cx="1518249" cy="2415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40" y="1823402"/>
            <a:ext cx="5644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protective scale 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layer: requires flowing water</a:t>
            </a:r>
            <a:endParaRPr lang="en-US" sz="2800" b="1" baseline="30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55011" y="2777509"/>
            <a:ext cx="228019" cy="5895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26211" y="4268960"/>
            <a:ext cx="1917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 water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90993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Formation of scale within the distribution system</a:t>
            </a:r>
          </a:p>
        </p:txBody>
      </p:sp>
      <p:sp>
        <p:nvSpPr>
          <p:cNvPr id="20" name="Oval 19"/>
          <p:cNvSpPr/>
          <p:nvPr/>
        </p:nvSpPr>
        <p:spPr>
          <a:xfrm>
            <a:off x="2012951" y="3359150"/>
            <a:ext cx="1377950" cy="2227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3902" y="4494362"/>
            <a:ext cx="2794958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74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>
          <a:xfrm flipH="1">
            <a:off x="5684809" y="4491483"/>
            <a:ext cx="340005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84808" y="4491483"/>
            <a:ext cx="272307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25930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from Flint River disrupted developed scales and biofilms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 rot="16200000">
            <a:off x="3227120" y="1736589"/>
            <a:ext cx="2689760" cy="5499974"/>
          </a:xfrm>
          <a:prstGeom prst="can">
            <a:avLst>
              <a:gd name="adj" fmla="val 665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40943" y="3278038"/>
            <a:ext cx="1518249" cy="2415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2951" y="3359150"/>
            <a:ext cx="1377950" cy="2227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3902" y="4494362"/>
            <a:ext cx="279495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31777" y="3976575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50969" y="3685950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7292" y="4965661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605" y="3749364"/>
            <a:ext cx="201324" cy="5715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03785" y="3666568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53562" y="3291056"/>
            <a:ext cx="405297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62431" y="4646684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98196" y="4826044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91832" y="4429809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64138" y="4207533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29359" y="5444333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717139" y="5388370"/>
            <a:ext cx="217505" cy="131349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39870" y="5442832"/>
            <a:ext cx="141416" cy="160728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492859" y="5487428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497158" y="5163120"/>
            <a:ext cx="196368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734493" y="5138242"/>
            <a:ext cx="180533" cy="180036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578151" y="5281422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77033" y="5237045"/>
            <a:ext cx="164221" cy="180246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849933" y="5372318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704178" y="5469272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563544" y="5335563"/>
            <a:ext cx="141416" cy="203795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444963" y="5346776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486959" y="5246273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825891" y="5320179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954346" y="5298801"/>
            <a:ext cx="141416" cy="19890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398893" y="5411416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329930" y="5333970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416800" y="5208754"/>
            <a:ext cx="141416" cy="18879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602572" y="5419192"/>
            <a:ext cx="370147" cy="183906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35529" y="5233633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282091" y="5284638"/>
            <a:ext cx="180097" cy="187601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55621" y="5069393"/>
            <a:ext cx="162616" cy="3189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46824" y="5150505"/>
            <a:ext cx="162616" cy="3189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0174" y="1828869"/>
            <a:ext cx="7763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Flushing at low flow will clean lead 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deposits very slowly: Maybe months to years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97158" y="6100581"/>
            <a:ext cx="594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Loose lead and iron sediment in pipes</a:t>
            </a:r>
            <a:endParaRPr lang="en-US" sz="2800" b="1" baseline="30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2542546" y="5511145"/>
            <a:ext cx="43833" cy="71042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3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88889E-6 -4.07407E-6 L -0.22586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5684808" y="4491483"/>
            <a:ext cx="2723071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684809" y="4491483"/>
            <a:ext cx="3400051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n 4"/>
          <p:cNvSpPr/>
          <p:nvPr/>
        </p:nvSpPr>
        <p:spPr>
          <a:xfrm rot="16200000">
            <a:off x="3227120" y="1736589"/>
            <a:ext cx="2689760" cy="5499974"/>
          </a:xfrm>
          <a:prstGeom prst="can">
            <a:avLst>
              <a:gd name="adj" fmla="val 665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40943" y="3278038"/>
            <a:ext cx="1518249" cy="2415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2951" y="3359150"/>
            <a:ext cx="1377950" cy="2227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237744" y="2046142"/>
            <a:ext cx="8847116" cy="1084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Flush pipes clean:</a:t>
            </a:r>
          </a:p>
          <a:p>
            <a:pPr marL="0" indent="0" algn="ctr">
              <a:buNone/>
            </a:pPr>
            <a:r>
              <a:rPr lang="en-US" i="1" dirty="0"/>
              <a:t>Remove lead and iron deposits in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3902" y="4494362"/>
            <a:ext cx="2794958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31777" y="3976575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50969" y="3685950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605" y="3749364"/>
            <a:ext cx="201324" cy="5715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03785" y="3666568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53562" y="3291056"/>
            <a:ext cx="405297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62431" y="4646684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98196" y="4826044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91832" y="4429809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64138" y="4207533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26211" y="4268960"/>
            <a:ext cx="1917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 water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25930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from Flint River disrupted developed scales and biofilms</a:t>
            </a:r>
          </a:p>
        </p:txBody>
      </p:sp>
      <p:sp>
        <p:nvSpPr>
          <p:cNvPr id="57" name="Oval 56"/>
          <p:cNvSpPr/>
          <p:nvPr/>
        </p:nvSpPr>
        <p:spPr>
          <a:xfrm>
            <a:off x="2774963" y="5503884"/>
            <a:ext cx="122007" cy="1251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856846" y="5359114"/>
            <a:ext cx="166713" cy="2352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7292" y="4965661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54108" y="5070938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45311" y="5152050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54568" y="5164691"/>
            <a:ext cx="162616" cy="3189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282091" y="5284638"/>
            <a:ext cx="180097" cy="187601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29359" y="5444333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704178" y="5469272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602572" y="5419192"/>
            <a:ext cx="370147" cy="183906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63365" y="5083579"/>
            <a:ext cx="162616" cy="3189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717139" y="5388370"/>
            <a:ext cx="217505" cy="131349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39870" y="5442832"/>
            <a:ext cx="141416" cy="160728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492859" y="5487428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497158" y="5163120"/>
            <a:ext cx="196368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734493" y="5138242"/>
            <a:ext cx="180533" cy="180036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578151" y="5281422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77033" y="5237045"/>
            <a:ext cx="164221" cy="180246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849933" y="5372318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563544" y="5335563"/>
            <a:ext cx="141416" cy="203795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444963" y="5346776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486959" y="5246273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825891" y="5320179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954346" y="5298801"/>
            <a:ext cx="141416" cy="19890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398893" y="5411416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329930" y="5333970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416800" y="5208754"/>
            <a:ext cx="141416" cy="18879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35529" y="5233633"/>
            <a:ext cx="141416" cy="141027"/>
          </a:xfrm>
          <a:custGeom>
            <a:avLst/>
            <a:gdLst>
              <a:gd name="connsiteX0" fmla="*/ 18586 w 141416"/>
              <a:gd name="connsiteY0" fmla="*/ 45493 h 141027"/>
              <a:gd name="connsiteX1" fmla="*/ 18586 w 141416"/>
              <a:gd name="connsiteY1" fmla="*/ 45493 h 141027"/>
              <a:gd name="connsiteX2" fmla="*/ 36783 w 141416"/>
              <a:gd name="connsiteY2" fmla="*/ 86436 h 141027"/>
              <a:gd name="connsiteX3" fmla="*/ 45882 w 141416"/>
              <a:gd name="connsiteY3" fmla="*/ 104633 h 141027"/>
              <a:gd name="connsiteX4" fmla="*/ 64079 w 141416"/>
              <a:gd name="connsiteY4" fmla="*/ 122830 h 141027"/>
              <a:gd name="connsiteX5" fmla="*/ 86825 w 141416"/>
              <a:gd name="connsiteY5" fmla="*/ 141027 h 141027"/>
              <a:gd name="connsiteX6" fmla="*/ 123219 w 141416"/>
              <a:gd name="connsiteY6" fmla="*/ 136478 h 141027"/>
              <a:gd name="connsiteX7" fmla="*/ 141416 w 141416"/>
              <a:gd name="connsiteY7" fmla="*/ 100084 h 141027"/>
              <a:gd name="connsiteX8" fmla="*/ 136867 w 141416"/>
              <a:gd name="connsiteY8" fmla="*/ 45493 h 141027"/>
              <a:gd name="connsiteX9" fmla="*/ 105022 w 141416"/>
              <a:gd name="connsiteY9" fmla="*/ 4549 h 141027"/>
              <a:gd name="connsiteX10" fmla="*/ 91374 w 141416"/>
              <a:gd name="connsiteY10" fmla="*/ 0 h 141027"/>
              <a:gd name="connsiteX11" fmla="*/ 41333 w 141416"/>
              <a:gd name="connsiteY11" fmla="*/ 4549 h 141027"/>
              <a:gd name="connsiteX12" fmla="*/ 4939 w 141416"/>
              <a:gd name="connsiteY12" fmla="*/ 13648 h 141027"/>
              <a:gd name="connsiteX13" fmla="*/ 389 w 141416"/>
              <a:gd name="connsiteY13" fmla="*/ 27296 h 141027"/>
              <a:gd name="connsiteX14" fmla="*/ 14037 w 141416"/>
              <a:gd name="connsiteY14" fmla="*/ 36394 h 141027"/>
              <a:gd name="connsiteX15" fmla="*/ 18586 w 141416"/>
              <a:gd name="connsiteY15" fmla="*/ 45493 h 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416" h="141027">
                <a:moveTo>
                  <a:pt x="18586" y="45493"/>
                </a:moveTo>
                <a:lnTo>
                  <a:pt x="18586" y="45493"/>
                </a:lnTo>
                <a:cubicBezTo>
                  <a:pt x="24652" y="59141"/>
                  <a:pt x="30524" y="72876"/>
                  <a:pt x="36783" y="86436"/>
                </a:cubicBezTo>
                <a:cubicBezTo>
                  <a:pt x="39625" y="92593"/>
                  <a:pt x="41813" y="99208"/>
                  <a:pt x="45882" y="104633"/>
                </a:cubicBezTo>
                <a:cubicBezTo>
                  <a:pt x="51029" y="111495"/>
                  <a:pt x="58496" y="116317"/>
                  <a:pt x="64079" y="122830"/>
                </a:cubicBezTo>
                <a:cubicBezTo>
                  <a:pt x="80541" y="142036"/>
                  <a:pt x="63864" y="133374"/>
                  <a:pt x="86825" y="141027"/>
                </a:cubicBezTo>
                <a:cubicBezTo>
                  <a:pt x="98956" y="139511"/>
                  <a:pt x="112089" y="141537"/>
                  <a:pt x="123219" y="136478"/>
                </a:cubicBezTo>
                <a:cubicBezTo>
                  <a:pt x="136306" y="130529"/>
                  <a:pt x="138584" y="111412"/>
                  <a:pt x="141416" y="100084"/>
                </a:cubicBezTo>
                <a:cubicBezTo>
                  <a:pt x="139900" y="81887"/>
                  <a:pt x="141754" y="63087"/>
                  <a:pt x="136867" y="45493"/>
                </a:cubicBezTo>
                <a:cubicBezTo>
                  <a:pt x="134813" y="38098"/>
                  <a:pt x="114805" y="11071"/>
                  <a:pt x="105022" y="4549"/>
                </a:cubicBezTo>
                <a:cubicBezTo>
                  <a:pt x="101032" y="1889"/>
                  <a:pt x="95923" y="1516"/>
                  <a:pt x="91374" y="0"/>
                </a:cubicBezTo>
                <a:cubicBezTo>
                  <a:pt x="74694" y="1516"/>
                  <a:pt x="57877" y="1937"/>
                  <a:pt x="41333" y="4549"/>
                </a:cubicBezTo>
                <a:cubicBezTo>
                  <a:pt x="28981" y="6499"/>
                  <a:pt x="4939" y="13648"/>
                  <a:pt x="4939" y="13648"/>
                </a:cubicBezTo>
                <a:cubicBezTo>
                  <a:pt x="3422" y="18197"/>
                  <a:pt x="-1392" y="22843"/>
                  <a:pt x="389" y="27296"/>
                </a:cubicBezTo>
                <a:cubicBezTo>
                  <a:pt x="2419" y="32372"/>
                  <a:pt x="9663" y="33114"/>
                  <a:pt x="14037" y="36394"/>
                </a:cubicBezTo>
                <a:cubicBezTo>
                  <a:pt x="15753" y="37681"/>
                  <a:pt x="17828" y="43977"/>
                  <a:pt x="18586" y="454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4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1.48148E-6 L -0.25 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2.96296E-6 L -0.25 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5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5 -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25 2.5925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25 -1.85185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" grpId="0" animBg="1"/>
      <p:bldP spid="7" grpId="0" animBg="1"/>
      <p:bldP spid="40" grpId="0" animBg="1"/>
      <p:bldP spid="49" grpId="0" animBg="1"/>
      <p:bldP spid="1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5684810" y="4491483"/>
            <a:ext cx="3380644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n 4"/>
          <p:cNvSpPr/>
          <p:nvPr/>
        </p:nvSpPr>
        <p:spPr>
          <a:xfrm rot="16200000">
            <a:off x="3227120" y="1736589"/>
            <a:ext cx="2689760" cy="5499974"/>
          </a:xfrm>
          <a:prstGeom prst="can">
            <a:avLst>
              <a:gd name="adj" fmla="val 665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940942" y="3278038"/>
            <a:ext cx="1518249" cy="24153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2" y="304741"/>
            <a:ext cx="8984101" cy="868451"/>
          </a:xfrm>
        </p:spPr>
        <p:txBody>
          <a:bodyPr>
            <a:normAutofit/>
          </a:bodyPr>
          <a:lstStyle/>
          <a:p>
            <a:r>
              <a:rPr lang="en-US" dirty="0"/>
              <a:t>Promote biofilm (bacteria)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40943" y="3278038"/>
            <a:ext cx="1518249" cy="2415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2951" y="3359150"/>
            <a:ext cx="1377950" cy="2227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3902" y="4494362"/>
            <a:ext cx="2794958" cy="0"/>
          </a:xfrm>
          <a:prstGeom prst="straightConnector1">
            <a:avLst/>
          </a:prstGeom>
          <a:ln w="317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31777" y="3976575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50969" y="3685950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7292" y="4965661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55621" y="5069393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46824" y="5150505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605" y="3749364"/>
            <a:ext cx="201324" cy="5715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03785" y="3666568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53562" y="3291056"/>
            <a:ext cx="405297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62431" y="4646684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98196" y="4826044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91832" y="4429809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64138" y="4207533"/>
            <a:ext cx="162616" cy="3189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657353" y="34020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98897" y="383488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86755" y="459440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79108" y="386375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26211" y="4268960"/>
            <a:ext cx="1917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 water</a:t>
            </a:r>
          </a:p>
        </p:txBody>
      </p:sp>
      <p:sp>
        <p:nvSpPr>
          <p:cNvPr id="33" name="Content Placeholder 52"/>
          <p:cNvSpPr>
            <a:spLocks noGrp="1"/>
          </p:cNvSpPr>
          <p:nvPr>
            <p:ph idx="1"/>
          </p:nvPr>
        </p:nvSpPr>
        <p:spPr>
          <a:xfrm>
            <a:off x="237744" y="2046142"/>
            <a:ext cx="8847116" cy="1084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Chlorine disinfection can treat water</a:t>
            </a:r>
          </a:p>
        </p:txBody>
      </p:sp>
      <p:sp>
        <p:nvSpPr>
          <p:cNvPr id="42" name="Oval 41"/>
          <p:cNvSpPr/>
          <p:nvPr/>
        </p:nvSpPr>
        <p:spPr>
          <a:xfrm>
            <a:off x="2774963" y="5503884"/>
            <a:ext cx="122007" cy="1251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56846" y="5359114"/>
            <a:ext cx="166713" cy="2352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499746" y="480529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2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806 L -0.4868 0.0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58455 -0.0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36" y="-1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7217 -0.032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1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70139 0.016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9" y="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53837 0.0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/>
      <p:bldP spid="55" grpId="0"/>
      <p:bldP spid="56" grpId="0"/>
      <p:bldP spid="58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74570"/>
          </a:xfrm>
        </p:spPr>
        <p:txBody>
          <a:bodyPr>
            <a:normAutofit/>
          </a:bodyPr>
          <a:lstStyle/>
          <a:p>
            <a:r>
              <a:rPr lang="en-US" dirty="0"/>
              <a:t>Comparing water quality </a:t>
            </a:r>
            <a:br>
              <a:rPr lang="en-US" dirty="0"/>
            </a:br>
            <a:r>
              <a:rPr lang="en-US" dirty="0"/>
              <a:t>in August 2015 vs. March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4056"/>
            <a:ext cx="8213598" cy="3442907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/>
              <a:t>To assess improvements since switch back to Detroit water and </a:t>
            </a:r>
            <a:r>
              <a:rPr lang="en-US" sz="3400" dirty="0" smtClean="0"/>
              <a:t>implementation of improved corrosion </a:t>
            </a:r>
            <a:r>
              <a:rPr lang="en-US" sz="3400" dirty="0"/>
              <a:t>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45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1300"/>
            <a:ext cx="8686800" cy="1371600"/>
          </a:xfrm>
        </p:spPr>
        <p:txBody>
          <a:bodyPr>
            <a:normAutofit/>
          </a:bodyPr>
          <a:lstStyle/>
          <a:p>
            <a:r>
              <a:rPr lang="en-US" sz="4200" dirty="0"/>
              <a:t>Sampling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92702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Collected water samples from a cold water tap that is </a:t>
            </a:r>
            <a:r>
              <a:rPr lang="en-US" b="1" u="sng" dirty="0"/>
              <a:t>used for drinking water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8349" y="3584878"/>
            <a:ext cx="8936670" cy="2791541"/>
            <a:chOff x="268470" y="2506916"/>
            <a:chExt cx="8936670" cy="2791541"/>
          </a:xfrm>
        </p:grpSpPr>
        <p:sp>
          <p:nvSpPr>
            <p:cNvPr id="22" name="Rectangle 21"/>
            <p:cNvSpPr/>
            <p:nvPr/>
          </p:nvSpPr>
          <p:spPr>
            <a:xfrm>
              <a:off x="1733577" y="4098128"/>
              <a:ext cx="173660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 indent="0" algn="ctr" fontAlgn="base">
                <a:buNone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L</a:t>
              </a:r>
            </a:p>
            <a:p>
              <a:pPr marL="109728" indent="0" algn="ctr" fontAlgn="base">
                <a:buNone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draw (FD)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11887" y="4098128"/>
              <a:ext cx="23255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 indent="0" algn="ctr" fontAlgn="base">
                <a:buNone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 mL</a:t>
              </a:r>
            </a:p>
            <a:p>
              <a:pPr marL="109728" indent="0" algn="ctr" fontAlgn="base">
                <a:buNone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~1 min flush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80521" y="4098128"/>
              <a:ext cx="20246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 indent="0" algn="ctr" fontAlgn="base">
                <a:buNone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250 mL</a:t>
              </a:r>
            </a:p>
            <a:p>
              <a:pPr marL="109728" indent="0" algn="ctr" fontAlgn="base">
                <a:buNone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~3 min flush 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68470" y="2506916"/>
              <a:ext cx="8415671" cy="1560776"/>
              <a:chOff x="345561" y="2283794"/>
              <a:chExt cx="8415671" cy="1560776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11761" r="50701"/>
              <a:stretch/>
            </p:blipFill>
            <p:spPr bwMode="auto">
              <a:xfrm>
                <a:off x="7647468" y="2283794"/>
                <a:ext cx="1113764" cy="1560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968950" y="2765645"/>
                <a:ext cx="2036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Flush for </a:t>
                </a: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minutes</a:t>
                </a: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1960"/>
              <a:stretch/>
            </p:blipFill>
            <p:spPr bwMode="auto">
              <a:xfrm>
                <a:off x="1963482" y="2283794"/>
                <a:ext cx="1177676" cy="1560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45561" y="2765645"/>
                <a:ext cx="17525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6+ hour stagnation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94047" y="2765645"/>
                <a:ext cx="2036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Flush for </a:t>
                </a: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 seconds</a:t>
                </a:r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1761" r="50701"/>
            <a:stretch/>
          </p:blipFill>
          <p:spPr bwMode="auto">
            <a:xfrm>
              <a:off x="4787754" y="2506916"/>
              <a:ext cx="1113764" cy="156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681D-F628-4E89-8B78-18D94D8156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5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1413</Words>
  <Application>Microsoft Office PowerPoint</Application>
  <PresentationFormat>On-screen Show (4:3)</PresentationFormat>
  <Paragraphs>600</Paragraphs>
  <Slides>27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Flint resident sampling: August 2015 vs. March 2016</vt:lpstr>
      <vt:lpstr>Flint residents</vt:lpstr>
      <vt:lpstr>Formation of scale within the distribution system</vt:lpstr>
      <vt:lpstr>Formation of scale within the distribution system</vt:lpstr>
      <vt:lpstr>Water from Flint River disrupted developed scales and biofilms</vt:lpstr>
      <vt:lpstr>Water from Flint River disrupted developed scales and biofilms</vt:lpstr>
      <vt:lpstr>Promote biofilm (bacteria) control</vt:lpstr>
      <vt:lpstr>Comparing water quality  in August 2015 vs. March 2016</vt:lpstr>
      <vt:lpstr>Sampling protocol</vt:lpstr>
      <vt:lpstr>Homeowner sampling in Flint</vt:lpstr>
      <vt:lpstr>174 households participated in both 2015 and 2016</vt:lpstr>
      <vt:lpstr>174 households participated in both 2015 and 2016</vt:lpstr>
      <vt:lpstr>174 households participated in both 2015 and 2016</vt:lpstr>
      <vt:lpstr>174 households participated in both 2015 and 2016</vt:lpstr>
      <vt:lpstr>174 households participated in both 2015 and 2016</vt:lpstr>
      <vt:lpstr>174 households participated in both 2015 and 2016</vt:lpstr>
      <vt:lpstr>2015 vs. 2016 first draws</vt:lpstr>
      <vt:lpstr>2015 vs. 2016 first draws</vt:lpstr>
      <vt:lpstr>Iron in water concentrations</vt:lpstr>
      <vt:lpstr>Iron in water concentrations</vt:lpstr>
      <vt:lpstr>Iron in water concentrations</vt:lpstr>
      <vt:lpstr>Phosphate levels in 2016</vt:lpstr>
      <vt:lpstr>Change in lead levels by zip code</vt:lpstr>
      <vt:lpstr>Many Flint residents are using very little water</vt:lpstr>
      <vt:lpstr>Conclusions</vt:lpstr>
      <vt:lpstr>Virginia Tech Research Team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Flint plots</dc:title>
  <dc:creator>Kelsey Pieper</dc:creator>
  <cp:lastModifiedBy>Jordan Fifer</cp:lastModifiedBy>
  <cp:revision>370</cp:revision>
  <dcterms:created xsi:type="dcterms:W3CDTF">2016-04-12T13:38:40Z</dcterms:created>
  <dcterms:modified xsi:type="dcterms:W3CDTF">2016-04-12T14:25:53Z</dcterms:modified>
</cp:coreProperties>
</file>